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Lst>
  <p:notesMasterIdLst>
    <p:notesMasterId r:id="rId34"/>
  </p:notesMasterIdLst>
  <p:sldIdLst>
    <p:sldId id="256" r:id="rId4"/>
    <p:sldId id="257" r:id="rId5"/>
    <p:sldId id="275" r:id="rId6"/>
    <p:sldId id="265" r:id="rId7"/>
    <p:sldId id="258" r:id="rId8"/>
    <p:sldId id="261" r:id="rId9"/>
    <p:sldId id="262" r:id="rId10"/>
    <p:sldId id="263" r:id="rId11"/>
    <p:sldId id="264" r:id="rId12"/>
    <p:sldId id="266" r:id="rId13"/>
    <p:sldId id="267" r:id="rId14"/>
    <p:sldId id="268" r:id="rId15"/>
    <p:sldId id="269" r:id="rId16"/>
    <p:sldId id="270" r:id="rId17"/>
    <p:sldId id="271" r:id="rId18"/>
    <p:sldId id="273" r:id="rId19"/>
    <p:sldId id="274" r:id="rId20"/>
    <p:sldId id="277" r:id="rId21"/>
    <p:sldId id="278" r:id="rId22"/>
    <p:sldId id="279" r:id="rId23"/>
    <p:sldId id="276" r:id="rId24"/>
    <p:sldId id="280" r:id="rId25"/>
    <p:sldId id="281" r:id="rId26"/>
    <p:sldId id="282" r:id="rId27"/>
    <p:sldId id="283" r:id="rId28"/>
    <p:sldId id="284" r:id="rId29"/>
    <p:sldId id="285" r:id="rId30"/>
    <p:sldId id="286" r:id="rId31"/>
    <p:sldId id="287" r:id="rId32"/>
    <p:sldId id="288" r:id="rId33"/>
  </p:sldIdLst>
  <p:sldSz cx="12192000" cy="6858000"/>
  <p:notesSz cx="7772400" cy="10058400"/>
  <p:defaultTextStyle>
    <a:defPPr>
      <a:defRPr lang="en-GB"/>
    </a:defPPr>
    <a:lvl1pPr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icrosoft YaHei" panose="020B0503020204020204" pitchFamily="34" charset="-122"/>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icrosoft YaHei" panose="020B0503020204020204" pitchFamily="34" charset="-122"/>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icrosoft YaHei" panose="020B0503020204020204" pitchFamily="34" charset="-122"/>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icrosoft YaHei" panose="020B0503020204020204" pitchFamily="34" charset="-122"/>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4660"/>
  </p:normalViewPr>
  <p:slideViewPr>
    <p:cSldViewPr>
      <p:cViewPr>
        <p:scale>
          <a:sx n="64" d="100"/>
          <a:sy n="64" d="100"/>
        </p:scale>
        <p:origin x="-72" y="-374"/>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p:cNvSpPr>
            <a:spLocks noGrp="1" noRot="1" noChangeAspect="1" noChangeArrowheads="1"/>
          </p:cNvSpPr>
          <p:nvPr>
            <p:ph type="sldImg"/>
          </p:nvPr>
        </p:nvSpPr>
        <p:spPr bwMode="auto">
          <a:xfrm>
            <a:off x="1371600" y="763588"/>
            <a:ext cx="5027613" cy="3770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4098" name="Rectangle 2"/>
          <p:cNvSpPr>
            <a:spLocks noGrp="1" noChangeArrowheads="1"/>
          </p:cNvSpPr>
          <p:nvPr>
            <p:ph type="body"/>
          </p:nvPr>
        </p:nvSpPr>
        <p:spPr bwMode="auto">
          <a:xfrm>
            <a:off x="777875" y="4776788"/>
            <a:ext cx="6216650"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smtClean="0"/>
          </a:p>
        </p:txBody>
      </p:sp>
    </p:spTree>
    <p:extLst>
      <p:ext uri="{BB962C8B-B14F-4D97-AF65-F5344CB8AC3E}">
        <p14:creationId xmlns:p14="http://schemas.microsoft.com/office/powerpoint/2010/main" val="247698063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3"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3" name="Rectangle 1"/>
          <p:cNvSpPr txBox="1">
            <a:spLocks noGrp="1" noRot="1" noChangeAspect="1" noChangeArrowheads="1"/>
          </p:cNvSpPr>
          <p:nvPr>
            <p:ph type="sldImg"/>
          </p:nvPr>
        </p:nvSpPr>
        <p:spPr bwMode="auto">
          <a:xfrm>
            <a:off x="533400" y="763588"/>
            <a:ext cx="6704013"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4"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7" name="Rectangle 1"/>
          <p:cNvSpPr txBox="1">
            <a:spLocks noGrp="1" noRot="1" noChangeAspect="1" noChangeArrowheads="1"/>
          </p:cNvSpPr>
          <p:nvPr>
            <p:ph type="sldImg"/>
          </p:nvPr>
        </p:nvSpPr>
        <p:spPr bwMode="auto">
          <a:xfrm>
            <a:off x="533400" y="763588"/>
            <a:ext cx="6704013"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78"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1" name="Rectangle 1"/>
          <p:cNvSpPr txBox="1">
            <a:spLocks noGrp="1" noRot="1" noChangeAspect="1" noChangeArrowheads="1"/>
          </p:cNvSpPr>
          <p:nvPr>
            <p:ph type="sldImg"/>
          </p:nvPr>
        </p:nvSpPr>
        <p:spPr bwMode="auto">
          <a:xfrm>
            <a:off x="533400" y="763588"/>
            <a:ext cx="6704013"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2"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5" name="Rectangle 1"/>
          <p:cNvSpPr txBox="1">
            <a:spLocks noGrp="1" noRot="1" noChangeAspect="1" noChangeArrowheads="1"/>
          </p:cNvSpPr>
          <p:nvPr>
            <p:ph type="sldImg"/>
          </p:nvPr>
        </p:nvSpPr>
        <p:spPr bwMode="auto">
          <a:xfrm>
            <a:off x="533400" y="763588"/>
            <a:ext cx="6704013"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6"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49" name="Rectangle 1"/>
          <p:cNvSpPr txBox="1">
            <a:spLocks noGrp="1" noRot="1" noChangeAspect="1" noChangeArrowheads="1"/>
          </p:cNvSpPr>
          <p:nvPr>
            <p:ph type="sldImg"/>
          </p:nvPr>
        </p:nvSpPr>
        <p:spPr bwMode="auto">
          <a:xfrm>
            <a:off x="533400" y="763588"/>
            <a:ext cx="6704013"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Rectangle 1"/>
          <p:cNvSpPr txBox="1">
            <a:spLocks noGrp="1" noRot="1" noChangeAspect="1" noChangeArrowheads="1"/>
          </p:cNvSpPr>
          <p:nvPr>
            <p:ph type="sldImg"/>
          </p:nvPr>
        </p:nvSpPr>
        <p:spPr bwMode="auto">
          <a:xfrm>
            <a:off x="533400" y="763588"/>
            <a:ext cx="6704013"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1"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5"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6"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7"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18"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1"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2"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7"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5"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6"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3" name="Rectangle 1"/>
          <p:cNvSpPr txBox="1">
            <a:spLocks noGrp="1" noRot="1" noChangeAspect="1" noChangeArrowheads="1"/>
          </p:cNvSpPr>
          <p:nvPr>
            <p:ph type="sldImg"/>
          </p:nvPr>
        </p:nvSpPr>
        <p:spPr bwMode="auto">
          <a:xfrm>
            <a:off x="533400" y="763588"/>
            <a:ext cx="6704013"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4"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89"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0"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3"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4"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7"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38"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1"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2"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5"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6"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9"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0"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4"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7"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8"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69" name="Rectangle 1"/>
          <p:cNvSpPr txBox="1">
            <a:spLocks noGrp="1" noRot="1" noChangeAspect="1" noChangeArrowheads="1"/>
          </p:cNvSpPr>
          <p:nvPr>
            <p:ph type="sldImg"/>
          </p:nvPr>
        </p:nvSpPr>
        <p:spPr bwMode="auto">
          <a:xfrm>
            <a:off x="533400" y="763588"/>
            <a:ext cx="6704013"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0"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1" name="Rectangle 1"/>
          <p:cNvSpPr txBox="1">
            <a:spLocks noGrp="1" noRot="1" noChangeAspect="1" noChangeArrowheads="1"/>
          </p:cNvSpPr>
          <p:nvPr>
            <p:ph type="sldImg"/>
          </p:nvPr>
        </p:nvSpPr>
        <p:spPr bwMode="auto">
          <a:xfrm>
            <a:off x="533400" y="763588"/>
            <a:ext cx="6704013"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2"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29" name="Rectangle 1"/>
          <p:cNvSpPr txBox="1">
            <a:spLocks noGrp="1" noRot="1" noChangeAspect="1" noChangeArrowheads="1"/>
          </p:cNvSpPr>
          <p:nvPr>
            <p:ph type="sldImg"/>
          </p:nvPr>
        </p:nvSpPr>
        <p:spPr bwMode="auto">
          <a:xfrm>
            <a:off x="533400" y="763588"/>
            <a:ext cx="6704013"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0"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Rectangle 1"/>
          <p:cNvSpPr txBox="1">
            <a:spLocks noGrp="1" noRot="1" noChangeAspect="1" noChangeArrowheads="1"/>
          </p:cNvSpPr>
          <p:nvPr>
            <p:ph type="sldImg"/>
          </p:nvPr>
        </p:nvSpPr>
        <p:spPr bwMode="auto">
          <a:xfrm>
            <a:off x="533400" y="763588"/>
            <a:ext cx="6704013"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3" name="Rectangle 1"/>
          <p:cNvSpPr txBox="1">
            <a:spLocks noGrp="1" noRot="1" noChangeAspect="1" noChangeArrowheads="1"/>
          </p:cNvSpPr>
          <p:nvPr>
            <p:ph type="sldImg"/>
          </p:nvPr>
        </p:nvSpPr>
        <p:spPr bwMode="auto">
          <a:xfrm>
            <a:off x="533400" y="763588"/>
            <a:ext cx="6704013"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4"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7" name="Rectangle 1"/>
          <p:cNvSpPr txBox="1">
            <a:spLocks noGrp="1" noRot="1" noChangeAspect="1" noChangeArrowheads="1"/>
          </p:cNvSpPr>
          <p:nvPr>
            <p:ph type="sldImg"/>
          </p:nvPr>
        </p:nvSpPr>
        <p:spPr bwMode="auto">
          <a:xfrm>
            <a:off x="533400" y="763588"/>
            <a:ext cx="6704013"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1" name="Rectangle 1"/>
          <p:cNvSpPr txBox="1">
            <a:spLocks noGrp="1" noRot="1" noChangeAspect="1" noChangeArrowheads="1"/>
          </p:cNvSpPr>
          <p:nvPr>
            <p:ph type="sldImg"/>
          </p:nvPr>
        </p:nvSpPr>
        <p:spPr bwMode="auto">
          <a:xfrm>
            <a:off x="533400" y="763588"/>
            <a:ext cx="6704013"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5" name="Rectangle 1"/>
          <p:cNvSpPr txBox="1">
            <a:spLocks noGrp="1" noRot="1" noChangeAspect="1" noChangeArrowheads="1"/>
          </p:cNvSpPr>
          <p:nvPr>
            <p:ph type="sldImg"/>
          </p:nvPr>
        </p:nvSpPr>
        <p:spPr bwMode="auto">
          <a:xfrm>
            <a:off x="533400" y="763588"/>
            <a:ext cx="6704013"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2979325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1386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0763" y="287338"/>
            <a:ext cx="2513012" cy="55800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96963" y="287338"/>
            <a:ext cx="7391400" cy="55800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886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096963" y="287338"/>
            <a:ext cx="10056812" cy="1449387"/>
          </a:xfrm>
        </p:spPr>
        <p:txBody>
          <a:bodyPr/>
          <a:lstStyle/>
          <a:p>
            <a:r>
              <a:rPr lang="en-US" smtClean="0"/>
              <a:t>Click to edit Master title style</a:t>
            </a:r>
            <a:endParaRPr lang="en-US"/>
          </a:p>
        </p:txBody>
      </p:sp>
    </p:spTree>
    <p:extLst>
      <p:ext uri="{BB962C8B-B14F-4D97-AF65-F5344CB8AC3E}">
        <p14:creationId xmlns:p14="http://schemas.microsoft.com/office/powerpoint/2010/main" val="2822513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1556133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78552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Tree>
    <p:extLst>
      <p:ext uri="{BB962C8B-B14F-4D97-AF65-F5344CB8AC3E}">
        <p14:creationId xmlns:p14="http://schemas.microsoft.com/office/powerpoint/2010/main" val="3775347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96963" y="1846263"/>
            <a:ext cx="4951412" cy="402113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00775" y="1846263"/>
            <a:ext cx="4953000" cy="402113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833514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40117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181636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8165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170376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40863208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38301372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298768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0763" y="287338"/>
            <a:ext cx="2513012" cy="55800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96963" y="287338"/>
            <a:ext cx="7391400" cy="55800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095732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28912230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768270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Tree>
    <p:extLst>
      <p:ext uri="{BB962C8B-B14F-4D97-AF65-F5344CB8AC3E}">
        <p14:creationId xmlns:p14="http://schemas.microsoft.com/office/powerpoint/2010/main" val="19285195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4963"/>
            <a:ext cx="5408613" cy="45243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0613" y="1604963"/>
            <a:ext cx="5410200" cy="45243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67281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56170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3460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Tree>
    <p:extLst>
      <p:ext uri="{BB962C8B-B14F-4D97-AF65-F5344CB8AC3E}">
        <p14:creationId xmlns:p14="http://schemas.microsoft.com/office/powerpoint/2010/main" val="22037892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365839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40240811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30272680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12666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87338"/>
            <a:ext cx="2741613" cy="5842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87338"/>
            <a:ext cx="8077200" cy="58420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08503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96963" y="1846263"/>
            <a:ext cx="4951412" cy="402113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00775" y="1846263"/>
            <a:ext cx="4953000" cy="402113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01200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5797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33333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4669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1415398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2516433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25" name="Group 1"/>
          <p:cNvGrpSpPr>
            <a:grpSpLocks/>
          </p:cNvGrpSpPr>
          <p:nvPr/>
        </p:nvGrpSpPr>
        <p:grpSpPr bwMode="auto">
          <a:xfrm>
            <a:off x="0" y="6400800"/>
            <a:ext cx="12190413" cy="455613"/>
            <a:chOff x="0" y="4032"/>
            <a:chExt cx="7679" cy="287"/>
          </a:xfrm>
        </p:grpSpPr>
        <p:sp>
          <p:nvSpPr>
            <p:cNvPr id="1026" name="AutoShape 2"/>
            <p:cNvSpPr>
              <a:spLocks noChangeArrowheads="1"/>
            </p:cNvSpPr>
            <p:nvPr/>
          </p:nvSpPr>
          <p:spPr bwMode="auto">
            <a:xfrm>
              <a:off x="0" y="4032"/>
              <a:ext cx="7679" cy="287"/>
            </a:xfrm>
            <a:prstGeom prst="roundRect">
              <a:avLst>
                <a:gd name="adj" fmla="val 347"/>
              </a:avLst>
            </a:prstGeom>
            <a:solidFill>
              <a:srgbClr val="BD582C"/>
            </a:solidFill>
            <a:ln>
              <a:noFill/>
            </a:ln>
            <a:effectLst/>
            <a:extLst>
              <a:ext uri="{91240B29-F687-4F45-9708-019B960494DF}">
                <a14:hiddenLine xmlns:a14="http://schemas.microsoft.com/office/drawing/2010/main" w="15840"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1027" name="Group 3"/>
          <p:cNvGrpSpPr>
            <a:grpSpLocks/>
          </p:cNvGrpSpPr>
          <p:nvPr/>
        </p:nvGrpSpPr>
        <p:grpSpPr bwMode="auto">
          <a:xfrm>
            <a:off x="0" y="6334125"/>
            <a:ext cx="12190413" cy="63500"/>
            <a:chOff x="0" y="3990"/>
            <a:chExt cx="7679" cy="40"/>
          </a:xfrm>
        </p:grpSpPr>
        <p:sp>
          <p:nvSpPr>
            <p:cNvPr id="1028" name="AutoShape 4"/>
            <p:cNvSpPr>
              <a:spLocks noChangeArrowheads="1"/>
            </p:cNvSpPr>
            <p:nvPr/>
          </p:nvSpPr>
          <p:spPr bwMode="auto">
            <a:xfrm>
              <a:off x="0" y="3990"/>
              <a:ext cx="7679" cy="40"/>
            </a:xfrm>
            <a:prstGeom prst="roundRect">
              <a:avLst>
                <a:gd name="adj" fmla="val 2500"/>
              </a:avLst>
            </a:prstGeom>
            <a:solidFill>
              <a:srgbClr val="E48312"/>
            </a:solidFill>
            <a:ln>
              <a:noFill/>
            </a:ln>
            <a:effectLst/>
            <a:extLst>
              <a:ext uri="{91240B29-F687-4F45-9708-019B960494DF}">
                <a14:hiddenLine xmlns:a14="http://schemas.microsoft.com/office/drawing/2010/main" w="15840"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1029" name="Line 5"/>
          <p:cNvSpPr>
            <a:spLocks noChangeShapeType="1"/>
          </p:cNvSpPr>
          <p:nvPr/>
        </p:nvSpPr>
        <p:spPr bwMode="auto">
          <a:xfrm>
            <a:off x="1193800" y="1738313"/>
            <a:ext cx="9966325" cy="1587"/>
          </a:xfrm>
          <a:prstGeom prst="line">
            <a:avLst/>
          </a:prstGeom>
          <a:noFill/>
          <a:ln w="6480" cap="flat">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0" name="Rectangle 6"/>
          <p:cNvSpPr>
            <a:spLocks noGrp="1" noChangeArrowheads="1"/>
          </p:cNvSpPr>
          <p:nvPr>
            <p:ph type="title"/>
          </p:nvPr>
        </p:nvSpPr>
        <p:spPr bwMode="auto">
          <a:xfrm>
            <a:off x="1096963" y="287338"/>
            <a:ext cx="10056812" cy="1449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en-US" smtClean="0"/>
              <a:t>Click to edit the title text formatClick to edit Master title style</a:t>
            </a:r>
          </a:p>
        </p:txBody>
      </p:sp>
      <p:sp>
        <p:nvSpPr>
          <p:cNvPr id="1031" name="Rectangle 7"/>
          <p:cNvSpPr>
            <a:spLocks noGrp="1" noChangeArrowheads="1"/>
          </p:cNvSpPr>
          <p:nvPr>
            <p:ph type="body" idx="1"/>
          </p:nvPr>
        </p:nvSpPr>
        <p:spPr bwMode="auto">
          <a:xfrm>
            <a:off x="1096963" y="1846263"/>
            <a:ext cx="10056812" cy="4021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0"/>
            <a:r>
              <a:rPr lang="en-GB" altLang="en-US" smtClean="0"/>
              <a:t>Ninth Outline LevelClick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84" r:id="rId12"/>
  </p:sldLayoutIdLst>
  <p:txStyles>
    <p:titleStyle>
      <a:lvl1pPr algn="l" defTabSz="457200" rtl="0" fontAlgn="base">
        <a:lnSpc>
          <a:spcPct val="86000"/>
        </a:lnSpc>
        <a:spcBef>
          <a:spcPct val="0"/>
        </a:spcBef>
        <a:spcAft>
          <a:spcPct val="0"/>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57200" rtl="0" fontAlgn="base">
        <a:lnSpc>
          <a:spcPct val="86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57200" rtl="0" fontAlgn="base">
        <a:lnSpc>
          <a:spcPct val="86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57200" rtl="0" fontAlgn="base">
        <a:lnSpc>
          <a:spcPct val="86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57200" rtl="0" fontAlgn="base">
        <a:lnSpc>
          <a:spcPct val="86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57200" rtl="0" fontAlgn="base">
        <a:lnSpc>
          <a:spcPct val="86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57200" rtl="0" fontAlgn="base">
        <a:lnSpc>
          <a:spcPct val="86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57200" rtl="0" fontAlgn="base">
        <a:lnSpc>
          <a:spcPct val="86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57200" rtl="0" fontAlgn="base">
        <a:lnSpc>
          <a:spcPct val="86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57200" rtl="0" fontAlgn="base">
        <a:lnSpc>
          <a:spcPct val="92000"/>
        </a:lnSpc>
        <a:spcBef>
          <a:spcPct val="0"/>
        </a:spcBef>
        <a:spcAft>
          <a:spcPts val="1425"/>
        </a:spcAft>
        <a:buClr>
          <a:srgbClr val="000000"/>
        </a:buClr>
        <a:buSzPct val="100000"/>
        <a:buFont typeface="Times New Roman" panose="02020603050405020304" pitchFamily="18" charset="0"/>
        <a:defRPr sz="2000" kern="1200">
          <a:solidFill>
            <a:srgbClr val="404040"/>
          </a:solidFill>
          <a:latin typeface="+mn-lt"/>
          <a:ea typeface="+mn-ea"/>
          <a:cs typeface="+mn-cs"/>
        </a:defRPr>
      </a:lvl1pPr>
      <a:lvl2pPr marL="742950" indent="-285750" algn="l" defTabSz="457200" rtl="0" fontAlgn="base">
        <a:lnSpc>
          <a:spcPct val="92000"/>
        </a:lnSpc>
        <a:spcBef>
          <a:spcPct val="0"/>
        </a:spcBef>
        <a:spcAft>
          <a:spcPts val="1138"/>
        </a:spcAft>
        <a:buClr>
          <a:srgbClr val="000000"/>
        </a:buClr>
        <a:buSzPct val="100000"/>
        <a:buFont typeface="Times New Roman" panose="02020603050405020304" pitchFamily="18" charset="0"/>
        <a:defRPr sz="1400" kern="1200">
          <a:solidFill>
            <a:srgbClr val="404040"/>
          </a:solidFill>
          <a:latin typeface="+mn-lt"/>
          <a:ea typeface="+mn-ea"/>
          <a:cs typeface="+mn-cs"/>
        </a:defRPr>
      </a:lvl2pPr>
      <a:lvl3pPr marL="1143000" indent="-228600" algn="l" defTabSz="457200" rtl="0" fontAlgn="base">
        <a:lnSpc>
          <a:spcPct val="92000"/>
        </a:lnSpc>
        <a:spcBef>
          <a:spcPct val="0"/>
        </a:spcBef>
        <a:spcAft>
          <a:spcPts val="850"/>
        </a:spcAft>
        <a:buClr>
          <a:srgbClr val="000000"/>
        </a:buClr>
        <a:buSzPct val="100000"/>
        <a:buFont typeface="Times New Roman" panose="02020603050405020304" pitchFamily="18" charset="0"/>
        <a:defRPr sz="1400" kern="1200">
          <a:solidFill>
            <a:srgbClr val="404040"/>
          </a:solidFill>
          <a:latin typeface="+mn-lt"/>
          <a:ea typeface="+mn-ea"/>
          <a:cs typeface="+mn-cs"/>
        </a:defRPr>
      </a:lvl3pPr>
      <a:lvl4pPr marL="1600200" indent="-228600" algn="l" defTabSz="457200" rtl="0" fontAlgn="base">
        <a:lnSpc>
          <a:spcPct val="92000"/>
        </a:lnSpc>
        <a:spcBef>
          <a:spcPct val="0"/>
        </a:spcBef>
        <a:spcAft>
          <a:spcPts val="575"/>
        </a:spcAft>
        <a:buClr>
          <a:srgbClr val="000000"/>
        </a:buClr>
        <a:buSzPct val="100000"/>
        <a:buFont typeface="Times New Roman" panose="02020603050405020304" pitchFamily="18" charset="0"/>
        <a:defRPr sz="1400" kern="1200">
          <a:solidFill>
            <a:srgbClr val="404040"/>
          </a:solidFill>
          <a:latin typeface="+mn-lt"/>
          <a:ea typeface="+mn-ea"/>
          <a:cs typeface="+mn-cs"/>
        </a:defRPr>
      </a:lvl4pPr>
      <a:lvl5pPr marL="2057400" indent="-228600" algn="l" defTabSz="457200" rtl="0" fontAlgn="base">
        <a:lnSpc>
          <a:spcPct val="92000"/>
        </a:lnSpc>
        <a:spcBef>
          <a:spcPct val="0"/>
        </a:spcBef>
        <a:spcAft>
          <a:spcPts val="288"/>
        </a:spcAft>
        <a:buClr>
          <a:srgbClr val="000000"/>
        </a:buClr>
        <a:buSzPct val="100000"/>
        <a:buFont typeface="Times New Roman" panose="02020603050405020304" pitchFamily="18" charset="0"/>
        <a:defRPr sz="2000" kern="1200">
          <a:solidFill>
            <a:srgbClr val="4040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049" name="Group 1"/>
          <p:cNvGrpSpPr>
            <a:grpSpLocks/>
          </p:cNvGrpSpPr>
          <p:nvPr/>
        </p:nvGrpSpPr>
        <p:grpSpPr bwMode="auto">
          <a:xfrm>
            <a:off x="0" y="6400800"/>
            <a:ext cx="12190413" cy="455613"/>
            <a:chOff x="0" y="4032"/>
            <a:chExt cx="7679" cy="287"/>
          </a:xfrm>
        </p:grpSpPr>
        <p:sp>
          <p:nvSpPr>
            <p:cNvPr id="2050" name="AutoShape 2"/>
            <p:cNvSpPr>
              <a:spLocks noChangeArrowheads="1"/>
            </p:cNvSpPr>
            <p:nvPr/>
          </p:nvSpPr>
          <p:spPr bwMode="auto">
            <a:xfrm>
              <a:off x="0" y="4032"/>
              <a:ext cx="7679" cy="287"/>
            </a:xfrm>
            <a:prstGeom prst="roundRect">
              <a:avLst>
                <a:gd name="adj" fmla="val 347"/>
              </a:avLst>
            </a:prstGeom>
            <a:solidFill>
              <a:srgbClr val="BD582C"/>
            </a:solidFill>
            <a:ln>
              <a:noFill/>
            </a:ln>
            <a:effectLst/>
            <a:extLst>
              <a:ext uri="{91240B29-F687-4F45-9708-019B960494DF}">
                <a14:hiddenLine xmlns:a14="http://schemas.microsoft.com/office/drawing/2010/main" w="15840"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2051" name="Group 3"/>
          <p:cNvGrpSpPr>
            <a:grpSpLocks/>
          </p:cNvGrpSpPr>
          <p:nvPr/>
        </p:nvGrpSpPr>
        <p:grpSpPr bwMode="auto">
          <a:xfrm>
            <a:off x="0" y="6334125"/>
            <a:ext cx="12190413" cy="63500"/>
            <a:chOff x="0" y="3990"/>
            <a:chExt cx="7679" cy="40"/>
          </a:xfrm>
        </p:grpSpPr>
        <p:sp>
          <p:nvSpPr>
            <p:cNvPr id="2052" name="AutoShape 4"/>
            <p:cNvSpPr>
              <a:spLocks noChangeArrowheads="1"/>
            </p:cNvSpPr>
            <p:nvPr/>
          </p:nvSpPr>
          <p:spPr bwMode="auto">
            <a:xfrm>
              <a:off x="0" y="3990"/>
              <a:ext cx="7679" cy="40"/>
            </a:xfrm>
            <a:prstGeom prst="roundRect">
              <a:avLst>
                <a:gd name="adj" fmla="val 2500"/>
              </a:avLst>
            </a:prstGeom>
            <a:solidFill>
              <a:srgbClr val="E48312"/>
            </a:solidFill>
            <a:ln>
              <a:noFill/>
            </a:ln>
            <a:effectLst/>
            <a:extLst>
              <a:ext uri="{91240B29-F687-4F45-9708-019B960494DF}">
                <a14:hiddenLine xmlns:a14="http://schemas.microsoft.com/office/drawing/2010/main" w="15840"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2053" name="Line 5"/>
          <p:cNvSpPr>
            <a:spLocks noChangeShapeType="1"/>
          </p:cNvSpPr>
          <p:nvPr/>
        </p:nvSpPr>
        <p:spPr bwMode="auto">
          <a:xfrm>
            <a:off x="1193800" y="1738313"/>
            <a:ext cx="9966325" cy="1587"/>
          </a:xfrm>
          <a:prstGeom prst="line">
            <a:avLst/>
          </a:prstGeom>
          <a:noFill/>
          <a:ln w="6480" cap="flat">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54" name="Rectangle 6"/>
          <p:cNvSpPr>
            <a:spLocks noGrp="1" noChangeArrowheads="1"/>
          </p:cNvSpPr>
          <p:nvPr>
            <p:ph type="title"/>
          </p:nvPr>
        </p:nvSpPr>
        <p:spPr bwMode="auto">
          <a:xfrm>
            <a:off x="1096963" y="287338"/>
            <a:ext cx="10056812" cy="1449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en-US" smtClean="0"/>
              <a:t>Click to edit the title text formatClick to edit Master title style</a:t>
            </a:r>
          </a:p>
        </p:txBody>
      </p:sp>
      <p:sp>
        <p:nvSpPr>
          <p:cNvPr id="2055" name="Rectangle 7"/>
          <p:cNvSpPr>
            <a:spLocks noGrp="1" noChangeArrowheads="1"/>
          </p:cNvSpPr>
          <p:nvPr>
            <p:ph type="body" idx="1"/>
          </p:nvPr>
        </p:nvSpPr>
        <p:spPr bwMode="auto">
          <a:xfrm>
            <a:off x="1096963" y="1846263"/>
            <a:ext cx="10056812" cy="4021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0"/>
            <a:r>
              <a:rPr lang="en-GB" altLang="en-US" smtClean="0"/>
              <a:t>Ninth Outline LevelClick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457200" rtl="0" fontAlgn="base">
        <a:lnSpc>
          <a:spcPct val="86000"/>
        </a:lnSpc>
        <a:spcBef>
          <a:spcPct val="0"/>
        </a:spcBef>
        <a:spcAft>
          <a:spcPct val="0"/>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57200" rtl="0" fontAlgn="base">
        <a:lnSpc>
          <a:spcPct val="86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57200" rtl="0" fontAlgn="base">
        <a:lnSpc>
          <a:spcPct val="86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57200" rtl="0" fontAlgn="base">
        <a:lnSpc>
          <a:spcPct val="86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57200" rtl="0" fontAlgn="base">
        <a:lnSpc>
          <a:spcPct val="86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57200" rtl="0" fontAlgn="base">
        <a:lnSpc>
          <a:spcPct val="86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57200" rtl="0" fontAlgn="base">
        <a:lnSpc>
          <a:spcPct val="86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57200" rtl="0" fontAlgn="base">
        <a:lnSpc>
          <a:spcPct val="86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57200" rtl="0" fontAlgn="base">
        <a:lnSpc>
          <a:spcPct val="86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57200" rtl="0" fontAlgn="base">
        <a:lnSpc>
          <a:spcPct val="92000"/>
        </a:lnSpc>
        <a:spcBef>
          <a:spcPct val="0"/>
        </a:spcBef>
        <a:spcAft>
          <a:spcPts val="1413"/>
        </a:spcAft>
        <a:buClr>
          <a:srgbClr val="000000"/>
        </a:buClr>
        <a:buSzPct val="100000"/>
        <a:buFont typeface="Times New Roman" panose="02020603050405020304" pitchFamily="18" charset="0"/>
        <a:defRPr sz="2000" kern="1200">
          <a:solidFill>
            <a:srgbClr val="404040"/>
          </a:solidFill>
          <a:latin typeface="+mn-lt"/>
          <a:ea typeface="+mn-ea"/>
          <a:cs typeface="+mn-cs"/>
        </a:defRPr>
      </a:lvl1pPr>
      <a:lvl2pPr marL="742950" indent="-285750" algn="l" defTabSz="457200" rtl="0" fontAlgn="base">
        <a:lnSpc>
          <a:spcPct val="92000"/>
        </a:lnSpc>
        <a:spcBef>
          <a:spcPct val="0"/>
        </a:spcBef>
        <a:spcAft>
          <a:spcPts val="1138"/>
        </a:spcAft>
        <a:buClr>
          <a:srgbClr val="000000"/>
        </a:buClr>
        <a:buSzPct val="100000"/>
        <a:buFont typeface="Times New Roman" panose="02020603050405020304" pitchFamily="18" charset="0"/>
        <a:defRPr sz="1400" kern="1200">
          <a:solidFill>
            <a:srgbClr val="404040"/>
          </a:solidFill>
          <a:latin typeface="+mn-lt"/>
          <a:ea typeface="+mn-ea"/>
          <a:cs typeface="+mn-cs"/>
        </a:defRPr>
      </a:lvl2pPr>
      <a:lvl3pPr marL="1143000" indent="-228600" algn="l" defTabSz="457200" rtl="0" fontAlgn="base">
        <a:lnSpc>
          <a:spcPct val="92000"/>
        </a:lnSpc>
        <a:spcBef>
          <a:spcPct val="0"/>
        </a:spcBef>
        <a:spcAft>
          <a:spcPts val="850"/>
        </a:spcAft>
        <a:buClr>
          <a:srgbClr val="000000"/>
        </a:buClr>
        <a:buSzPct val="100000"/>
        <a:buFont typeface="Times New Roman" panose="02020603050405020304" pitchFamily="18" charset="0"/>
        <a:defRPr sz="1400" kern="1200">
          <a:solidFill>
            <a:srgbClr val="404040"/>
          </a:solidFill>
          <a:latin typeface="+mn-lt"/>
          <a:ea typeface="+mn-ea"/>
          <a:cs typeface="+mn-cs"/>
        </a:defRPr>
      </a:lvl3pPr>
      <a:lvl4pPr marL="1600200" indent="-228600" algn="l" defTabSz="457200" rtl="0" fontAlgn="base">
        <a:lnSpc>
          <a:spcPct val="92000"/>
        </a:lnSpc>
        <a:spcBef>
          <a:spcPct val="0"/>
        </a:spcBef>
        <a:spcAft>
          <a:spcPts val="575"/>
        </a:spcAft>
        <a:buClr>
          <a:srgbClr val="000000"/>
        </a:buClr>
        <a:buSzPct val="100000"/>
        <a:buFont typeface="Times New Roman" panose="02020603050405020304" pitchFamily="18" charset="0"/>
        <a:defRPr sz="1400" kern="1200">
          <a:solidFill>
            <a:srgbClr val="404040"/>
          </a:solidFill>
          <a:latin typeface="+mn-lt"/>
          <a:ea typeface="+mn-ea"/>
          <a:cs typeface="+mn-cs"/>
        </a:defRPr>
      </a:lvl4pPr>
      <a:lvl5pPr marL="2057400" indent="-228600" algn="l" defTabSz="457200" rtl="0" fontAlgn="base">
        <a:lnSpc>
          <a:spcPct val="92000"/>
        </a:lnSpc>
        <a:spcBef>
          <a:spcPct val="0"/>
        </a:spcBef>
        <a:spcAft>
          <a:spcPts val="288"/>
        </a:spcAft>
        <a:buClr>
          <a:srgbClr val="000000"/>
        </a:buClr>
        <a:buSzPct val="100000"/>
        <a:buFont typeface="Times New Roman" panose="02020603050405020304" pitchFamily="18" charset="0"/>
        <a:defRPr sz="2000" kern="1200">
          <a:solidFill>
            <a:srgbClr val="4040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3073" name="Group 1"/>
          <p:cNvGrpSpPr>
            <a:grpSpLocks/>
          </p:cNvGrpSpPr>
          <p:nvPr/>
        </p:nvGrpSpPr>
        <p:grpSpPr bwMode="auto">
          <a:xfrm>
            <a:off x="0" y="6400800"/>
            <a:ext cx="12190413" cy="455613"/>
            <a:chOff x="0" y="4032"/>
            <a:chExt cx="7679" cy="287"/>
          </a:xfrm>
        </p:grpSpPr>
        <p:sp>
          <p:nvSpPr>
            <p:cNvPr id="3074" name="AutoShape 2"/>
            <p:cNvSpPr>
              <a:spLocks noChangeArrowheads="1"/>
            </p:cNvSpPr>
            <p:nvPr/>
          </p:nvSpPr>
          <p:spPr bwMode="auto">
            <a:xfrm>
              <a:off x="0" y="4032"/>
              <a:ext cx="7679" cy="287"/>
            </a:xfrm>
            <a:prstGeom prst="roundRect">
              <a:avLst>
                <a:gd name="adj" fmla="val 347"/>
              </a:avLst>
            </a:prstGeom>
            <a:solidFill>
              <a:srgbClr val="BD582C"/>
            </a:solidFill>
            <a:ln>
              <a:noFill/>
            </a:ln>
            <a:effectLst/>
            <a:extLst>
              <a:ext uri="{91240B29-F687-4F45-9708-019B960494DF}">
                <a14:hiddenLine xmlns:a14="http://schemas.microsoft.com/office/drawing/2010/main" w="15840"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3075" name="Group 3"/>
          <p:cNvGrpSpPr>
            <a:grpSpLocks/>
          </p:cNvGrpSpPr>
          <p:nvPr/>
        </p:nvGrpSpPr>
        <p:grpSpPr bwMode="auto">
          <a:xfrm>
            <a:off x="0" y="6334125"/>
            <a:ext cx="12190413" cy="63500"/>
            <a:chOff x="0" y="3990"/>
            <a:chExt cx="7679" cy="40"/>
          </a:xfrm>
        </p:grpSpPr>
        <p:sp>
          <p:nvSpPr>
            <p:cNvPr id="3076" name="AutoShape 4"/>
            <p:cNvSpPr>
              <a:spLocks noChangeArrowheads="1"/>
            </p:cNvSpPr>
            <p:nvPr/>
          </p:nvSpPr>
          <p:spPr bwMode="auto">
            <a:xfrm>
              <a:off x="0" y="3990"/>
              <a:ext cx="7679" cy="40"/>
            </a:xfrm>
            <a:prstGeom prst="roundRect">
              <a:avLst>
                <a:gd name="adj" fmla="val 2500"/>
              </a:avLst>
            </a:prstGeom>
            <a:solidFill>
              <a:srgbClr val="E48312"/>
            </a:solidFill>
            <a:ln>
              <a:noFill/>
            </a:ln>
            <a:effectLst/>
            <a:extLst>
              <a:ext uri="{91240B29-F687-4F45-9708-019B960494DF}">
                <a14:hiddenLine xmlns:a14="http://schemas.microsoft.com/office/drawing/2010/main" w="15840"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3077" name="Line 5"/>
          <p:cNvSpPr>
            <a:spLocks noChangeShapeType="1"/>
          </p:cNvSpPr>
          <p:nvPr/>
        </p:nvSpPr>
        <p:spPr bwMode="auto">
          <a:xfrm>
            <a:off x="1193800" y="1738313"/>
            <a:ext cx="9966325" cy="1587"/>
          </a:xfrm>
          <a:prstGeom prst="line">
            <a:avLst/>
          </a:prstGeom>
          <a:noFill/>
          <a:ln w="6480" cap="flat">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078" name="Rectangle 6"/>
          <p:cNvSpPr>
            <a:spLocks noGrp="1" noChangeArrowheads="1"/>
          </p:cNvSpPr>
          <p:nvPr>
            <p:ph type="title"/>
          </p:nvPr>
        </p:nvSpPr>
        <p:spPr bwMode="auto">
          <a:xfrm>
            <a:off x="1096963" y="287338"/>
            <a:ext cx="10056812" cy="1449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en-US" smtClean="0"/>
              <a:t>Click to edit the title text formatClick to edit Master title style</a:t>
            </a:r>
          </a:p>
        </p:txBody>
      </p:sp>
      <p:sp>
        <p:nvSpPr>
          <p:cNvPr id="3079" name="Rectangle 7"/>
          <p:cNvSpPr>
            <a:spLocks noGrp="1" noChangeArrowheads="1"/>
          </p:cNvSpPr>
          <p:nvPr>
            <p:ph type="body" idx="1"/>
          </p:nvPr>
        </p:nvSpPr>
        <p:spPr bwMode="auto">
          <a:xfrm>
            <a:off x="609600" y="1604963"/>
            <a:ext cx="109712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016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fontAlgn="base">
        <a:lnSpc>
          <a:spcPct val="86000"/>
        </a:lnSpc>
        <a:spcBef>
          <a:spcPct val="0"/>
        </a:spcBef>
        <a:spcAft>
          <a:spcPct val="0"/>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57200" rtl="0" fontAlgn="base">
        <a:lnSpc>
          <a:spcPct val="86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57200" rtl="0" fontAlgn="base">
        <a:lnSpc>
          <a:spcPct val="86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57200" rtl="0" fontAlgn="base">
        <a:lnSpc>
          <a:spcPct val="86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57200" rtl="0" fontAlgn="base">
        <a:lnSpc>
          <a:spcPct val="86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57200" rtl="0" fontAlgn="base">
        <a:lnSpc>
          <a:spcPct val="86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57200" rtl="0" fontAlgn="base">
        <a:lnSpc>
          <a:spcPct val="86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57200" rtl="0" fontAlgn="base">
        <a:lnSpc>
          <a:spcPct val="86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57200" rtl="0" fontAlgn="base">
        <a:lnSpc>
          <a:spcPct val="86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57200" rtl="0" fontAlgn="base">
        <a:lnSpc>
          <a:spcPct val="92000"/>
        </a:lnSpc>
        <a:spcBef>
          <a:spcPct val="0"/>
        </a:spcBef>
        <a:spcAft>
          <a:spcPts val="1413"/>
        </a:spcAft>
        <a:buClr>
          <a:srgbClr val="000000"/>
        </a:buClr>
        <a:buSzPct val="100000"/>
        <a:buFont typeface="Times New Roman" panose="02020603050405020304" pitchFamily="18" charset="0"/>
        <a:defRPr sz="2000" kern="1200">
          <a:solidFill>
            <a:srgbClr val="404040"/>
          </a:solidFill>
          <a:latin typeface="+mn-lt"/>
          <a:ea typeface="+mn-ea"/>
          <a:cs typeface="+mn-cs"/>
        </a:defRPr>
      </a:lvl1pPr>
      <a:lvl2pPr marL="742950" indent="-285750" algn="l" defTabSz="457200" rtl="0" fontAlgn="base">
        <a:lnSpc>
          <a:spcPct val="92000"/>
        </a:lnSpc>
        <a:spcBef>
          <a:spcPct val="0"/>
        </a:spcBef>
        <a:spcAft>
          <a:spcPts val="1138"/>
        </a:spcAft>
        <a:buClr>
          <a:srgbClr val="000000"/>
        </a:buClr>
        <a:buSzPct val="100000"/>
        <a:buFont typeface="Times New Roman" panose="02020603050405020304" pitchFamily="18" charset="0"/>
        <a:defRPr sz="1400" kern="1200">
          <a:solidFill>
            <a:srgbClr val="404040"/>
          </a:solidFill>
          <a:latin typeface="+mn-lt"/>
          <a:ea typeface="+mn-ea"/>
          <a:cs typeface="+mn-cs"/>
        </a:defRPr>
      </a:lvl2pPr>
      <a:lvl3pPr marL="1143000" indent="-228600" algn="l" defTabSz="457200" rtl="0" fontAlgn="base">
        <a:lnSpc>
          <a:spcPct val="92000"/>
        </a:lnSpc>
        <a:spcBef>
          <a:spcPct val="0"/>
        </a:spcBef>
        <a:spcAft>
          <a:spcPts val="850"/>
        </a:spcAft>
        <a:buClr>
          <a:srgbClr val="000000"/>
        </a:buClr>
        <a:buSzPct val="100000"/>
        <a:buFont typeface="Times New Roman" panose="02020603050405020304" pitchFamily="18" charset="0"/>
        <a:defRPr sz="1400" kern="1200">
          <a:solidFill>
            <a:srgbClr val="404040"/>
          </a:solidFill>
          <a:latin typeface="+mn-lt"/>
          <a:ea typeface="+mn-ea"/>
          <a:cs typeface="+mn-cs"/>
        </a:defRPr>
      </a:lvl3pPr>
      <a:lvl4pPr marL="1600200" indent="-228600" algn="l" defTabSz="457200" rtl="0" fontAlgn="base">
        <a:lnSpc>
          <a:spcPct val="92000"/>
        </a:lnSpc>
        <a:spcBef>
          <a:spcPct val="0"/>
        </a:spcBef>
        <a:spcAft>
          <a:spcPts val="575"/>
        </a:spcAft>
        <a:buClr>
          <a:srgbClr val="000000"/>
        </a:buClr>
        <a:buSzPct val="100000"/>
        <a:buFont typeface="Times New Roman" panose="02020603050405020304" pitchFamily="18" charset="0"/>
        <a:defRPr sz="1400" kern="1200">
          <a:solidFill>
            <a:srgbClr val="404040"/>
          </a:solidFill>
          <a:latin typeface="+mn-lt"/>
          <a:ea typeface="+mn-ea"/>
          <a:cs typeface="+mn-cs"/>
        </a:defRPr>
      </a:lvl4pPr>
      <a:lvl5pPr marL="2057400" indent="-228600" algn="l" defTabSz="457200" rtl="0" fontAlgn="base">
        <a:lnSpc>
          <a:spcPct val="92000"/>
        </a:lnSpc>
        <a:spcBef>
          <a:spcPct val="0"/>
        </a:spcBef>
        <a:spcAft>
          <a:spcPts val="288"/>
        </a:spcAft>
        <a:buClr>
          <a:srgbClr val="000000"/>
        </a:buClr>
        <a:buSzPct val="100000"/>
        <a:buFont typeface="Times New Roman" panose="02020603050405020304" pitchFamily="18" charset="0"/>
        <a:defRPr sz="2000" kern="1200">
          <a:solidFill>
            <a:srgbClr val="4040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hyperlink" Target="https://burst.shopify.com/photos/nurse-helping-patient?q=help"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9.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9.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idx="4294967295"/>
          </p:nvPr>
        </p:nvSpPr>
        <p:spPr>
          <a:xfrm>
            <a:off x="1092015" y="0"/>
            <a:ext cx="9058275" cy="2890838"/>
          </a:xfrm>
          <a:ln/>
        </p:spPr>
        <p:txBody>
          <a:bodyPr/>
          <a:lstStyle/>
          <a:p>
            <a:pPr>
              <a:lnSpc>
                <a:spcPct val="85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4300" dirty="0">
                <a:latin typeface="Calibri Light" panose="020F0302020204030204" pitchFamily="34" charset="0"/>
              </a:rPr>
              <a:t>Organ Transplant Discrimination and People with Intellectual and Developmental Disabilities (I/DD)</a:t>
            </a:r>
          </a:p>
        </p:txBody>
      </p:sp>
      <p:sp>
        <p:nvSpPr>
          <p:cNvPr id="5122" name="Rectangle 2"/>
          <p:cNvSpPr>
            <a:spLocks noGrp="1" noChangeArrowheads="1"/>
          </p:cNvSpPr>
          <p:nvPr>
            <p:ph type="subTitle" idx="4294967295"/>
          </p:nvPr>
        </p:nvSpPr>
        <p:spPr>
          <a:xfrm>
            <a:off x="1096963" y="3017838"/>
            <a:ext cx="10058400" cy="1143000"/>
          </a:xfrm>
          <a:ln/>
        </p:spPr>
        <p:txBody>
          <a:bodyPr/>
          <a:lstStyle/>
          <a:p>
            <a:pPr marL="0" indent="0">
              <a:lnSpc>
                <a:spcPct val="85000"/>
              </a:lnSpc>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n-US" altLang="en-US" sz="4800" dirty="0">
              <a:solidFill>
                <a:srgbClr val="000000"/>
              </a:solidFill>
              <a:latin typeface="Calibri Light" panose="020F0302020204030204" pitchFamily="34" charset="0"/>
            </a:endParaRPr>
          </a:p>
          <a:p>
            <a:pPr marL="0" indent="0">
              <a:lnSpc>
                <a:spcPct val="85000"/>
              </a:lnSpc>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ltLang="en-US" sz="3600" dirty="0">
                <a:solidFill>
                  <a:schemeClr val="tx1"/>
                </a:solidFill>
                <a:latin typeface="Calibri Light" panose="020F0302020204030204" pitchFamily="34" charset="0"/>
              </a:rPr>
              <a:t>Kelly Israel, Policy Analyst, Autistic Self Advocacy Network</a:t>
            </a:r>
          </a:p>
          <a:p>
            <a:pPr marL="0" indent="0">
              <a:lnSpc>
                <a:spcPct val="85000"/>
              </a:lnSpc>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ltLang="en-US" sz="3600" dirty="0">
                <a:solidFill>
                  <a:schemeClr val="tx1"/>
                </a:solidFill>
                <a:latin typeface="Calibri Light" panose="020F0302020204030204" pitchFamily="34" charset="0"/>
              </a:rPr>
              <a:t>Larkin Taylor-Parker, Staff Attorney, Disability Rights North Carolina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idx="4294967295"/>
          </p:nvPr>
        </p:nvSpPr>
        <p:spPr>
          <a:xfrm>
            <a:off x="1096963" y="287338"/>
            <a:ext cx="10058400" cy="1450975"/>
          </a:xfrm>
          <a:ln/>
        </p:spPr>
        <p:txBody>
          <a:bodyPr/>
          <a:lstStyle/>
          <a:p>
            <a:pPr>
              <a:lnSpc>
                <a:spcPct val="85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ltLang="en-US" sz="4800">
                <a:solidFill>
                  <a:srgbClr val="404040"/>
                </a:solidFill>
                <a:latin typeface="Calibri Light" panose="020F0302020204030204" pitchFamily="34" charset="0"/>
              </a:rPr>
              <a:t>How Organ Transplantation Works, Pt. 1</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1874838"/>
            <a:ext cx="5346700" cy="35544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5363" name="Group 3"/>
          <p:cNvGrpSpPr>
            <a:grpSpLocks/>
          </p:cNvGrpSpPr>
          <p:nvPr/>
        </p:nvGrpSpPr>
        <p:grpSpPr bwMode="auto">
          <a:xfrm>
            <a:off x="590550" y="1978025"/>
            <a:ext cx="5259388" cy="4752975"/>
            <a:chOff x="372" y="1246"/>
            <a:chExt cx="3313" cy="2994"/>
          </a:xfrm>
        </p:grpSpPr>
        <p:sp>
          <p:nvSpPr>
            <p:cNvPr id="15364" name="AutoShape 4"/>
            <p:cNvSpPr>
              <a:spLocks noChangeArrowheads="1"/>
            </p:cNvSpPr>
            <p:nvPr/>
          </p:nvSpPr>
          <p:spPr bwMode="auto">
            <a:xfrm>
              <a:off x="372" y="1246"/>
              <a:ext cx="3313" cy="2994"/>
            </a:xfrm>
            <a:prstGeom prst="roundRect">
              <a:avLst>
                <a:gd name="adj" fmla="val 32"/>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365" name="Text Box 5"/>
            <p:cNvSpPr txBox="1">
              <a:spLocks noChangeArrowheads="1"/>
            </p:cNvSpPr>
            <p:nvPr/>
          </p:nvSpPr>
          <p:spPr bwMode="auto">
            <a:xfrm>
              <a:off x="372" y="1246"/>
              <a:ext cx="3313" cy="29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85750" indent="-284163">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SzPct val="45000"/>
                <a:buFont typeface="Wingdings" panose="05000000000000000000" pitchFamily="2" charset="2"/>
                <a:buChar char="§"/>
              </a:pPr>
              <a:r>
                <a:rPr lang="en-US" altLang="en-US" b="1" dirty="0">
                  <a:latin typeface="+mn-lt"/>
                </a:rPr>
                <a:t>Step One: </a:t>
              </a:r>
              <a:r>
                <a:rPr lang="en-US" altLang="en-US" dirty="0">
                  <a:latin typeface="+mn-lt"/>
                </a:rPr>
                <a:t>A person’s organ begins to fail, and they are evaluated by their physician to determine whether or not an organ transplant is appropriate</a:t>
              </a:r>
            </a:p>
            <a:p>
              <a:pPr hangingPunct="1">
                <a:lnSpc>
                  <a:spcPct val="100000"/>
                </a:lnSpc>
                <a:buClrTx/>
                <a:buSzTx/>
                <a:buFontTx/>
                <a:buNone/>
              </a:pPr>
              <a:endParaRPr lang="en-US" altLang="en-US" dirty="0">
                <a:latin typeface="+mn-lt"/>
              </a:endParaRPr>
            </a:p>
            <a:p>
              <a:pPr hangingPunct="1">
                <a:lnSpc>
                  <a:spcPct val="100000"/>
                </a:lnSpc>
                <a:buSzPct val="45000"/>
                <a:buFont typeface="Wingdings" panose="05000000000000000000" pitchFamily="2" charset="2"/>
                <a:buChar char="§"/>
              </a:pPr>
              <a:r>
                <a:rPr lang="en-US" altLang="en-US" b="1" dirty="0">
                  <a:latin typeface="+mn-lt"/>
                </a:rPr>
                <a:t>Step Two: </a:t>
              </a:r>
              <a:r>
                <a:rPr lang="en-US" altLang="en-US" dirty="0">
                  <a:latin typeface="+mn-lt"/>
                </a:rPr>
                <a:t>The doctor decides an organ transplantation is appropriate and provides a referral to one of the nation’s 253 transplant centers </a:t>
              </a:r>
            </a:p>
            <a:p>
              <a:pPr hangingPunct="1">
                <a:lnSpc>
                  <a:spcPct val="100000"/>
                </a:lnSpc>
                <a:buClrTx/>
                <a:buSzTx/>
                <a:buFontTx/>
                <a:buNone/>
              </a:pPr>
              <a:endParaRPr lang="en-US" altLang="en-US" dirty="0">
                <a:latin typeface="+mn-lt"/>
              </a:endParaRPr>
            </a:p>
            <a:p>
              <a:pPr hangingPunct="1">
                <a:lnSpc>
                  <a:spcPct val="100000"/>
                </a:lnSpc>
                <a:buSzPct val="45000"/>
                <a:buFont typeface="Wingdings" panose="05000000000000000000" pitchFamily="2" charset="2"/>
                <a:buChar char="§"/>
              </a:pPr>
              <a:r>
                <a:rPr lang="en-US" altLang="en-US" dirty="0">
                  <a:latin typeface="+mn-lt"/>
                </a:rPr>
                <a:t>It is possible for disability discrimination to occur at this stage </a:t>
              </a:r>
            </a:p>
            <a:p>
              <a:pPr hangingPunct="1">
                <a:lnSpc>
                  <a:spcPct val="100000"/>
                </a:lnSpc>
                <a:buClrTx/>
                <a:buSzTx/>
                <a:buFontTx/>
                <a:buNone/>
              </a:pPr>
              <a:endParaRPr lang="en-US" altLang="en-US" dirty="0">
                <a:latin typeface="+mn-lt"/>
              </a:endParaRPr>
            </a:p>
            <a:p>
              <a:pPr hangingPunct="1">
                <a:lnSpc>
                  <a:spcPct val="100000"/>
                </a:lnSpc>
                <a:buSzPct val="45000"/>
                <a:buFont typeface="Wingdings" panose="05000000000000000000" pitchFamily="2" charset="2"/>
                <a:buChar char="§"/>
              </a:pPr>
              <a:r>
                <a:rPr lang="en-US" altLang="en-US" dirty="0">
                  <a:latin typeface="+mn-lt"/>
                </a:rPr>
                <a:t>The doctor could decide not to recommend transplantation or provide a referral on the basis of the patient’s I/DD</a:t>
              </a:r>
            </a:p>
            <a:p>
              <a:pPr hangingPunct="1">
                <a:lnSpc>
                  <a:spcPct val="100000"/>
                </a:lnSpc>
                <a:buClrTx/>
                <a:buSzTx/>
                <a:buFontTx/>
                <a:buNone/>
              </a:pPr>
              <a:endParaRPr lang="en-US" altLang="en-US" b="1" dirty="0">
                <a:latin typeface="Calibri" panose="020F0502020204030204" pitchFamily="34" charset="0"/>
              </a:endParaRPr>
            </a:p>
            <a:p>
              <a:pPr hangingPunct="1">
                <a:lnSpc>
                  <a:spcPct val="100000"/>
                </a:lnSpc>
                <a:buClrTx/>
                <a:buSzTx/>
                <a:buFontTx/>
                <a:buNone/>
              </a:pPr>
              <a:endParaRPr lang="en-US" altLang="en-US" b="1" dirty="0">
                <a:latin typeface="Calibri" panose="020F0502020204030204" pitchFamily="34" charset="0"/>
              </a:endParaRPr>
            </a:p>
          </p:txBody>
        </p:sp>
      </p:grpSp>
      <p:grpSp>
        <p:nvGrpSpPr>
          <p:cNvPr id="15366" name="Group 6"/>
          <p:cNvGrpSpPr>
            <a:grpSpLocks/>
          </p:cNvGrpSpPr>
          <p:nvPr/>
        </p:nvGrpSpPr>
        <p:grpSpPr bwMode="auto">
          <a:xfrm>
            <a:off x="6148388" y="5607050"/>
            <a:ext cx="5410200" cy="638175"/>
            <a:chOff x="3873" y="3532"/>
            <a:chExt cx="3408" cy="402"/>
          </a:xfrm>
        </p:grpSpPr>
        <p:sp>
          <p:nvSpPr>
            <p:cNvPr id="15367" name="AutoShape 7"/>
            <p:cNvSpPr>
              <a:spLocks noChangeArrowheads="1"/>
            </p:cNvSpPr>
            <p:nvPr/>
          </p:nvSpPr>
          <p:spPr bwMode="auto">
            <a:xfrm>
              <a:off x="3873" y="3532"/>
              <a:ext cx="3408" cy="402"/>
            </a:xfrm>
            <a:prstGeom prst="roundRect">
              <a:avLst>
                <a:gd name="adj" fmla="val 245"/>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368" name="Text Box 8"/>
            <p:cNvSpPr txBox="1">
              <a:spLocks noChangeArrowheads="1"/>
            </p:cNvSpPr>
            <p:nvPr/>
          </p:nvSpPr>
          <p:spPr bwMode="auto">
            <a:xfrm>
              <a:off x="3873" y="3532"/>
              <a:ext cx="3408" cy="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en-US" altLang="en-US">
                  <a:latin typeface="Calibri" panose="020F0502020204030204" pitchFamily="34" charset="0"/>
                </a:rPr>
                <a:t>Description: A doctor and a patient looking at a computer screen showing health care information.</a:t>
              </a:r>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idx="4294967295"/>
          </p:nvPr>
        </p:nvSpPr>
        <p:spPr>
          <a:xfrm>
            <a:off x="1096963" y="287338"/>
            <a:ext cx="10058400" cy="1450975"/>
          </a:xfrm>
          <a:ln/>
        </p:spPr>
        <p:txBody>
          <a:bodyPr/>
          <a:lstStyle/>
          <a:p>
            <a:pPr>
              <a:lnSpc>
                <a:spcPct val="85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ltLang="en-US" sz="4800" dirty="0">
                <a:solidFill>
                  <a:schemeClr val="tx1"/>
                </a:solidFill>
                <a:latin typeface="Calibri Light" panose="020F0302020204030204" pitchFamily="34" charset="0"/>
              </a:rPr>
              <a:t>How Organ Transplantation Works, Pt. 2</a:t>
            </a:r>
          </a:p>
        </p:txBody>
      </p:sp>
      <p:sp>
        <p:nvSpPr>
          <p:cNvPr id="16386" name="Text Box 2"/>
          <p:cNvSpPr txBox="1">
            <a:spLocks noChangeArrowheads="1"/>
          </p:cNvSpPr>
          <p:nvPr/>
        </p:nvSpPr>
        <p:spPr bwMode="auto">
          <a:xfrm>
            <a:off x="1096963" y="1846263"/>
            <a:ext cx="100584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90488" indent="-90488">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9pPr>
          </a:lstStyle>
          <a:p>
            <a:pPr marL="342900" indent="-342900" hangingPunct="1">
              <a:lnSpc>
                <a:spcPct val="90000"/>
              </a:lnSpc>
              <a:spcBef>
                <a:spcPts val="1200"/>
              </a:spcBef>
              <a:spcAft>
                <a:spcPts val="200"/>
              </a:spcAft>
              <a:buClrTx/>
              <a:buFont typeface="Arial" panose="020B0604020202020204" pitchFamily="34" charset="0"/>
              <a:buChar char="•"/>
            </a:pPr>
            <a:r>
              <a:rPr lang="en-US" altLang="en-US" sz="2400" b="1" dirty="0">
                <a:solidFill>
                  <a:schemeClr val="tx1"/>
                </a:solidFill>
                <a:latin typeface="Calibri" panose="020F0502020204030204" pitchFamily="34" charset="0"/>
              </a:rPr>
              <a:t>Step Three: </a:t>
            </a:r>
            <a:r>
              <a:rPr lang="en-US" altLang="en-US" sz="2400" dirty="0">
                <a:solidFill>
                  <a:schemeClr val="tx1"/>
                </a:solidFill>
                <a:latin typeface="Calibri" panose="020F0502020204030204" pitchFamily="34" charset="0"/>
              </a:rPr>
              <a:t>The person who needs an organ transplant (and their legally authorized decision-makers, if any, such as guardians) calls up one of the 253 organ transplant centers and schedules an evaluation </a:t>
            </a:r>
          </a:p>
          <a:p>
            <a:pPr marL="342900" indent="-342900" hangingPunct="1">
              <a:lnSpc>
                <a:spcPct val="90000"/>
              </a:lnSpc>
              <a:spcBef>
                <a:spcPts val="1200"/>
              </a:spcBef>
              <a:spcAft>
                <a:spcPts val="200"/>
              </a:spcAft>
              <a:buClrTx/>
              <a:buFont typeface="Arial" panose="020B0604020202020204" pitchFamily="34" charset="0"/>
              <a:buChar char="•"/>
            </a:pPr>
            <a:r>
              <a:rPr lang="en-US" altLang="en-US" sz="2400" dirty="0">
                <a:solidFill>
                  <a:schemeClr val="tx1"/>
                </a:solidFill>
                <a:latin typeface="Calibri" panose="020F0502020204030204" pitchFamily="34" charset="0"/>
              </a:rPr>
              <a:t>Doctor usually refers them to a specific center but patient can  choose to contact whichever transplant center best meets their needs </a:t>
            </a:r>
            <a:r>
              <a:rPr lang="en-US" altLang="en-US" sz="2400" dirty="0" smtClean="0">
                <a:solidFill>
                  <a:schemeClr val="tx1"/>
                </a:solidFill>
                <a:latin typeface="Calibri" panose="020F0502020204030204" pitchFamily="34" charset="0"/>
              </a:rPr>
              <a:t>=</a:t>
            </a:r>
            <a:endParaRPr lang="en-US" altLang="en-US" sz="2400" dirty="0">
              <a:solidFill>
                <a:schemeClr val="tx1"/>
              </a:solidFill>
              <a:latin typeface="Calibri" panose="020F0502020204030204" pitchFamily="34" charset="0"/>
            </a:endParaRPr>
          </a:p>
          <a:p>
            <a:pPr marL="342900" indent="-342900" hangingPunct="1">
              <a:lnSpc>
                <a:spcPct val="90000"/>
              </a:lnSpc>
              <a:spcBef>
                <a:spcPts val="1200"/>
              </a:spcBef>
              <a:spcAft>
                <a:spcPts val="200"/>
              </a:spcAft>
              <a:buClrTx/>
              <a:buFont typeface="Arial" panose="020B0604020202020204" pitchFamily="34" charset="0"/>
              <a:buChar char="•"/>
            </a:pPr>
            <a:r>
              <a:rPr lang="en-US" altLang="en-US" sz="2400" dirty="0">
                <a:solidFill>
                  <a:schemeClr val="tx1"/>
                </a:solidFill>
                <a:latin typeface="Calibri" panose="020F0502020204030204" pitchFamily="34" charset="0"/>
              </a:rPr>
              <a:t>Patient or decision-maker may choose a different organ transplant center than the one their doctor referred them to for any number of reasons, including the center’s location, the amount of time spent on the waitlist, and the affordability of the procedure</a:t>
            </a:r>
          </a:p>
          <a:p>
            <a:pPr hangingPunct="1">
              <a:lnSpc>
                <a:spcPct val="90000"/>
              </a:lnSpc>
              <a:spcBef>
                <a:spcPts val="1200"/>
              </a:spcBef>
              <a:spcAft>
                <a:spcPts val="200"/>
              </a:spcAft>
              <a:buClrTx/>
              <a:buSzTx/>
              <a:buFontTx/>
              <a:buNone/>
            </a:pPr>
            <a:endParaRPr lang="en-US" altLang="en-US" sz="2400" dirty="0">
              <a:solidFill>
                <a:srgbClr val="404040"/>
              </a:solidFill>
              <a:latin typeface="Calibri" panose="020F0502020204030204" pitchFamily="34" charset="0"/>
            </a:endParaRPr>
          </a:p>
          <a:p>
            <a:pPr hangingPunct="1">
              <a:lnSpc>
                <a:spcPct val="90000"/>
              </a:lnSpc>
              <a:spcBef>
                <a:spcPts val="1200"/>
              </a:spcBef>
              <a:spcAft>
                <a:spcPts val="200"/>
              </a:spcAft>
              <a:buClrTx/>
              <a:buSzTx/>
              <a:buFontTx/>
              <a:buNone/>
            </a:pPr>
            <a:r>
              <a:rPr lang="en-US" altLang="en-US" sz="2400" dirty="0">
                <a:solidFill>
                  <a:srgbClr val="404040"/>
                </a:solidFill>
                <a:latin typeface="Calibri" panose="020F0502020204030204" pitchFamily="34" charset="0"/>
              </a:rPr>
              <a:t/>
            </a:r>
            <a:br>
              <a:rPr lang="en-US" altLang="en-US" sz="2400" dirty="0">
                <a:solidFill>
                  <a:srgbClr val="404040"/>
                </a:solidFill>
                <a:latin typeface="Calibri" panose="020F0502020204030204" pitchFamily="34" charset="0"/>
              </a:rPr>
            </a:br>
            <a:endParaRPr lang="en-US" altLang="en-US" sz="2400" dirty="0">
              <a:solidFill>
                <a:srgbClr val="404040"/>
              </a:solidFill>
              <a:latin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idx="4294967295"/>
          </p:nvPr>
        </p:nvSpPr>
        <p:spPr>
          <a:xfrm>
            <a:off x="1096963" y="287338"/>
            <a:ext cx="10058400" cy="1450975"/>
          </a:xfrm>
          <a:ln/>
        </p:spPr>
        <p:txBody>
          <a:bodyPr/>
          <a:lstStyle/>
          <a:p>
            <a:pPr>
              <a:lnSpc>
                <a:spcPct val="85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ltLang="en-US" sz="4800" dirty="0">
                <a:solidFill>
                  <a:schemeClr val="tx1"/>
                </a:solidFill>
                <a:latin typeface="Calibri Light" panose="020F0302020204030204" pitchFamily="34" charset="0"/>
              </a:rPr>
              <a:t>How Organ Transplantation Works, Pt. 3</a:t>
            </a:r>
          </a:p>
        </p:txBody>
      </p:sp>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7050" y="1925638"/>
            <a:ext cx="5029200" cy="33543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7411" name="Group 3"/>
          <p:cNvGrpSpPr>
            <a:grpSpLocks/>
          </p:cNvGrpSpPr>
          <p:nvPr/>
        </p:nvGrpSpPr>
        <p:grpSpPr bwMode="auto">
          <a:xfrm>
            <a:off x="438150" y="2052638"/>
            <a:ext cx="6165850" cy="3929062"/>
            <a:chOff x="276" y="1293"/>
            <a:chExt cx="3884" cy="2475"/>
          </a:xfrm>
        </p:grpSpPr>
        <p:sp>
          <p:nvSpPr>
            <p:cNvPr id="17412" name="AutoShape 4"/>
            <p:cNvSpPr>
              <a:spLocks noChangeArrowheads="1"/>
            </p:cNvSpPr>
            <p:nvPr/>
          </p:nvSpPr>
          <p:spPr bwMode="auto">
            <a:xfrm>
              <a:off x="276" y="1293"/>
              <a:ext cx="3884" cy="2475"/>
            </a:xfrm>
            <a:prstGeom prst="roundRect">
              <a:avLst>
                <a:gd name="adj" fmla="val 3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7413" name="Text Box 5"/>
            <p:cNvSpPr txBox="1">
              <a:spLocks noChangeArrowheads="1"/>
            </p:cNvSpPr>
            <p:nvPr/>
          </p:nvSpPr>
          <p:spPr bwMode="auto">
            <a:xfrm>
              <a:off x="276" y="1293"/>
              <a:ext cx="3884" cy="2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85750" indent="-284163">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2pPr>
              <a:lvl3pPr marL="647700" indent="-21590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9pPr>
            </a:lstStyle>
            <a:p>
              <a:pPr marL="287337" indent="-285750" hangingPunct="1">
                <a:lnSpc>
                  <a:spcPct val="100000"/>
                </a:lnSpc>
                <a:buFont typeface="Arial" panose="020B0604020202020204" pitchFamily="34" charset="0"/>
                <a:buChar char="•"/>
              </a:pPr>
              <a:r>
                <a:rPr lang="en-US" altLang="en-US" b="1" dirty="0">
                  <a:solidFill>
                    <a:schemeClr val="tx1"/>
                  </a:solidFill>
                  <a:latin typeface="Calibri" panose="020F0502020204030204" pitchFamily="34" charset="0"/>
                </a:rPr>
                <a:t>Step Four: </a:t>
              </a:r>
              <a:r>
                <a:rPr lang="en-US" altLang="en-US" dirty="0">
                  <a:solidFill>
                    <a:schemeClr val="tx1"/>
                  </a:solidFill>
                  <a:latin typeface="Calibri" panose="020F0502020204030204" pitchFamily="34" charset="0"/>
                </a:rPr>
                <a:t>The patient meets with the transplant center/hospital’s organ transplant team, and the evaluation takes place </a:t>
              </a:r>
            </a:p>
            <a:p>
              <a:pPr marL="287337" indent="-285750" hangingPunct="1">
                <a:lnSpc>
                  <a:spcPct val="100000"/>
                </a:lnSpc>
                <a:buClrTx/>
                <a:buFont typeface="Arial" panose="020B0604020202020204" pitchFamily="34" charset="0"/>
                <a:buChar char="•"/>
              </a:pPr>
              <a:endParaRPr lang="en-US" altLang="en-US" dirty="0">
                <a:solidFill>
                  <a:schemeClr val="tx1"/>
                </a:solidFill>
                <a:latin typeface="Calibri" panose="020F0502020204030204" pitchFamily="34" charset="0"/>
              </a:endParaRPr>
            </a:p>
            <a:p>
              <a:pPr marL="287337" indent="-285750" hangingPunct="1">
                <a:lnSpc>
                  <a:spcPct val="100000"/>
                </a:lnSpc>
                <a:buFont typeface="Arial" panose="020B0604020202020204" pitchFamily="34" charset="0"/>
                <a:buChar char="•"/>
              </a:pPr>
              <a:r>
                <a:rPr lang="en-US" altLang="en-US" dirty="0">
                  <a:solidFill>
                    <a:schemeClr val="tx1"/>
                  </a:solidFill>
                  <a:latin typeface="Calibri" panose="020F0502020204030204" pitchFamily="34" charset="0"/>
                </a:rPr>
                <a:t>T</a:t>
              </a:r>
              <a:r>
                <a:rPr lang="en-US" altLang="en-US" dirty="0" smtClean="0">
                  <a:solidFill>
                    <a:schemeClr val="tx1"/>
                  </a:solidFill>
                  <a:latin typeface="Calibri" panose="020F0502020204030204" pitchFamily="34" charset="0"/>
                </a:rPr>
                <a:t>he </a:t>
              </a:r>
              <a:r>
                <a:rPr lang="en-US" altLang="en-US" b="1" dirty="0">
                  <a:solidFill>
                    <a:schemeClr val="tx1"/>
                  </a:solidFill>
                  <a:latin typeface="Calibri" panose="020F0502020204030204" pitchFamily="34" charset="0"/>
                </a:rPr>
                <a:t>transplant team</a:t>
              </a:r>
              <a:r>
                <a:rPr lang="en-US" altLang="en-US" dirty="0">
                  <a:solidFill>
                    <a:schemeClr val="tx1"/>
                  </a:solidFill>
                  <a:latin typeface="Calibri" panose="020F0502020204030204" pitchFamily="34" charset="0"/>
                </a:rPr>
                <a:t> asks the patient or their decision-maker questions </a:t>
              </a:r>
              <a:r>
                <a:rPr lang="en-US" altLang="en-US" dirty="0" smtClean="0">
                  <a:solidFill>
                    <a:schemeClr val="tx1"/>
                  </a:solidFill>
                  <a:latin typeface="Calibri" panose="020F0502020204030204" pitchFamily="34" charset="0"/>
                </a:rPr>
                <a:t>about their: </a:t>
              </a:r>
              <a:endParaRPr lang="en-US" altLang="en-US" dirty="0">
                <a:solidFill>
                  <a:schemeClr val="tx1"/>
                </a:solidFill>
                <a:latin typeface="Calibri" panose="020F0502020204030204" pitchFamily="34" charset="0"/>
              </a:endParaRPr>
            </a:p>
            <a:p>
              <a:pPr marL="744537" lvl="1" hangingPunct="1">
                <a:lnSpc>
                  <a:spcPct val="100000"/>
                </a:lnSpc>
                <a:buFont typeface="Arial" panose="020B0604020202020204" pitchFamily="34" charset="0"/>
                <a:buChar char="•"/>
              </a:pPr>
              <a:endParaRPr lang="en-US" altLang="en-US" dirty="0" smtClean="0">
                <a:solidFill>
                  <a:schemeClr val="tx1"/>
                </a:solidFill>
                <a:latin typeface="Calibri" panose="020F0502020204030204" pitchFamily="34" charset="0"/>
              </a:endParaRPr>
            </a:p>
            <a:p>
              <a:pPr marL="744537" lvl="1" hangingPunct="1">
                <a:lnSpc>
                  <a:spcPct val="100000"/>
                </a:lnSpc>
                <a:buFont typeface="Arial" panose="020B0604020202020204" pitchFamily="34" charset="0"/>
                <a:buChar char="•"/>
              </a:pPr>
              <a:r>
                <a:rPr lang="en-US" altLang="en-US" dirty="0" smtClean="0">
                  <a:solidFill>
                    <a:schemeClr val="tx1"/>
                  </a:solidFill>
                  <a:latin typeface="Calibri" panose="020F0502020204030204" pitchFamily="34" charset="0"/>
                </a:rPr>
                <a:t>Medical </a:t>
              </a:r>
              <a:r>
                <a:rPr lang="en-US" altLang="en-US" dirty="0">
                  <a:solidFill>
                    <a:schemeClr val="tx1"/>
                  </a:solidFill>
                  <a:latin typeface="Calibri" panose="020F0502020204030204" pitchFamily="34" charset="0"/>
                </a:rPr>
                <a:t>history, </a:t>
              </a:r>
            </a:p>
            <a:p>
              <a:pPr marL="287337" indent="-285750" hangingPunct="1">
                <a:lnSpc>
                  <a:spcPct val="100000"/>
                </a:lnSpc>
                <a:buClrTx/>
                <a:buFont typeface="Arial" panose="020B0604020202020204" pitchFamily="34" charset="0"/>
                <a:buChar char="•"/>
              </a:pPr>
              <a:endParaRPr lang="en-US" altLang="en-US" dirty="0">
                <a:solidFill>
                  <a:schemeClr val="tx1"/>
                </a:solidFill>
                <a:latin typeface="Calibri" panose="020F0502020204030204" pitchFamily="34" charset="0"/>
              </a:endParaRPr>
            </a:p>
            <a:p>
              <a:pPr marL="717550" lvl="2" indent="-285750" hangingPunct="1">
                <a:lnSpc>
                  <a:spcPct val="100000"/>
                </a:lnSpc>
                <a:buFont typeface="Arial" panose="020B0604020202020204" pitchFamily="34" charset="0"/>
                <a:buChar char="•"/>
              </a:pPr>
              <a:r>
                <a:rPr lang="en-US" altLang="en-US" dirty="0">
                  <a:solidFill>
                    <a:schemeClr val="tx1"/>
                  </a:solidFill>
                  <a:latin typeface="Calibri" panose="020F0502020204030204" pitchFamily="34" charset="0"/>
                </a:rPr>
                <a:t>C</a:t>
              </a:r>
              <a:r>
                <a:rPr lang="en-US" altLang="en-US" dirty="0" smtClean="0">
                  <a:solidFill>
                    <a:schemeClr val="tx1"/>
                  </a:solidFill>
                  <a:latin typeface="Calibri" panose="020F0502020204030204" pitchFamily="34" charset="0"/>
                </a:rPr>
                <a:t>urrent </a:t>
              </a:r>
              <a:r>
                <a:rPr lang="en-US" altLang="en-US" dirty="0">
                  <a:solidFill>
                    <a:schemeClr val="tx1"/>
                  </a:solidFill>
                  <a:latin typeface="Calibri" panose="020F0502020204030204" pitchFamily="34" charset="0"/>
                </a:rPr>
                <a:t>health, </a:t>
              </a:r>
            </a:p>
            <a:p>
              <a:pPr marL="287337" indent="-285750" hangingPunct="1">
                <a:lnSpc>
                  <a:spcPct val="100000"/>
                </a:lnSpc>
                <a:buClrTx/>
                <a:buFont typeface="Arial" panose="020B0604020202020204" pitchFamily="34" charset="0"/>
                <a:buChar char="•"/>
              </a:pPr>
              <a:endParaRPr lang="en-US" altLang="en-US" dirty="0">
                <a:solidFill>
                  <a:schemeClr val="tx1"/>
                </a:solidFill>
                <a:latin typeface="Calibri" panose="020F0502020204030204" pitchFamily="34" charset="0"/>
              </a:endParaRPr>
            </a:p>
            <a:p>
              <a:pPr marL="717550" lvl="2" indent="-285750" hangingPunct="1">
                <a:lnSpc>
                  <a:spcPct val="100000"/>
                </a:lnSpc>
                <a:buFont typeface="Arial" panose="020B0604020202020204" pitchFamily="34" charset="0"/>
                <a:buChar char="•"/>
              </a:pPr>
              <a:r>
                <a:rPr lang="en-US" altLang="en-US" dirty="0">
                  <a:solidFill>
                    <a:schemeClr val="tx1"/>
                  </a:solidFill>
                  <a:latin typeface="Calibri" panose="020F0502020204030204" pitchFamily="34" charset="0"/>
                </a:rPr>
                <a:t>S</a:t>
              </a:r>
              <a:r>
                <a:rPr lang="en-US" altLang="en-US" dirty="0" smtClean="0">
                  <a:solidFill>
                    <a:schemeClr val="tx1"/>
                  </a:solidFill>
                  <a:latin typeface="Calibri" panose="020F0502020204030204" pitchFamily="34" charset="0"/>
                </a:rPr>
                <a:t>ocial </a:t>
              </a:r>
              <a:r>
                <a:rPr lang="en-US" altLang="en-US" dirty="0">
                  <a:solidFill>
                    <a:schemeClr val="tx1"/>
                  </a:solidFill>
                  <a:latin typeface="Calibri" panose="020F0502020204030204" pitchFamily="34" charset="0"/>
                </a:rPr>
                <a:t>support system</a:t>
              </a:r>
            </a:p>
            <a:p>
              <a:pPr marL="287337" indent="-285750" hangingPunct="1">
                <a:lnSpc>
                  <a:spcPct val="100000"/>
                </a:lnSpc>
                <a:buClrTx/>
                <a:buFont typeface="Arial" panose="020B0604020202020204" pitchFamily="34" charset="0"/>
                <a:buChar char="•"/>
              </a:pPr>
              <a:endParaRPr lang="en-US" altLang="en-US" dirty="0">
                <a:solidFill>
                  <a:schemeClr val="tx1"/>
                </a:solidFill>
                <a:latin typeface="Calibri" panose="020F0502020204030204" pitchFamily="34" charset="0"/>
              </a:endParaRPr>
            </a:p>
            <a:p>
              <a:pPr marL="717550" lvl="2" indent="-285750" hangingPunct="1">
                <a:lnSpc>
                  <a:spcPct val="100000"/>
                </a:lnSpc>
                <a:buFont typeface="Arial" panose="020B0604020202020204" pitchFamily="34" charset="0"/>
                <a:buChar char="•"/>
              </a:pPr>
              <a:r>
                <a:rPr lang="en-US" altLang="en-US" dirty="0">
                  <a:solidFill>
                    <a:schemeClr val="tx1"/>
                  </a:solidFill>
                  <a:latin typeface="Calibri" panose="020F0502020204030204" pitchFamily="34" charset="0"/>
                </a:rPr>
                <a:t>O</a:t>
              </a:r>
              <a:r>
                <a:rPr lang="en-US" altLang="en-US" dirty="0" smtClean="0">
                  <a:solidFill>
                    <a:schemeClr val="tx1"/>
                  </a:solidFill>
                  <a:latin typeface="Calibri" panose="020F0502020204030204" pitchFamily="34" charset="0"/>
                </a:rPr>
                <a:t>ther </a:t>
              </a:r>
              <a:r>
                <a:rPr lang="en-US" altLang="en-US" dirty="0">
                  <a:solidFill>
                    <a:schemeClr val="tx1"/>
                  </a:solidFill>
                  <a:latin typeface="Calibri" panose="020F0502020204030204" pitchFamily="34" charset="0"/>
                </a:rPr>
                <a:t>aspects of </a:t>
              </a:r>
              <a:r>
                <a:rPr lang="en-US" altLang="en-US" dirty="0" smtClean="0">
                  <a:solidFill>
                    <a:schemeClr val="tx1"/>
                  </a:solidFill>
                  <a:latin typeface="Calibri" panose="020F0502020204030204" pitchFamily="34" charset="0"/>
                </a:rPr>
                <a:t>life</a:t>
              </a:r>
              <a:endParaRPr lang="en-US" altLang="en-US" dirty="0">
                <a:solidFill>
                  <a:schemeClr val="tx1"/>
                </a:solidFill>
                <a:latin typeface="Calibri" panose="020F0502020204030204" pitchFamily="34" charset="0"/>
              </a:endParaRPr>
            </a:p>
          </p:txBody>
        </p:sp>
      </p:grpSp>
      <p:grpSp>
        <p:nvGrpSpPr>
          <p:cNvPr id="17414" name="Group 6"/>
          <p:cNvGrpSpPr>
            <a:grpSpLocks/>
          </p:cNvGrpSpPr>
          <p:nvPr/>
        </p:nvGrpSpPr>
        <p:grpSpPr bwMode="auto">
          <a:xfrm>
            <a:off x="6540500" y="5402263"/>
            <a:ext cx="5475288" cy="641350"/>
            <a:chOff x="4120" y="3403"/>
            <a:chExt cx="3449" cy="404"/>
          </a:xfrm>
        </p:grpSpPr>
        <p:sp>
          <p:nvSpPr>
            <p:cNvPr id="17415" name="AutoShape 7"/>
            <p:cNvSpPr>
              <a:spLocks noChangeArrowheads="1"/>
            </p:cNvSpPr>
            <p:nvPr/>
          </p:nvSpPr>
          <p:spPr bwMode="auto">
            <a:xfrm>
              <a:off x="4120" y="3403"/>
              <a:ext cx="3449" cy="404"/>
            </a:xfrm>
            <a:prstGeom prst="roundRect">
              <a:avLst>
                <a:gd name="adj" fmla="val 245"/>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7416" name="Text Box 8"/>
            <p:cNvSpPr txBox="1">
              <a:spLocks noChangeArrowheads="1"/>
            </p:cNvSpPr>
            <p:nvPr/>
          </p:nvSpPr>
          <p:spPr bwMode="auto">
            <a:xfrm>
              <a:off x="4120" y="3403"/>
              <a:ext cx="3449"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en-US" altLang="en-US" dirty="0">
                  <a:solidFill>
                    <a:schemeClr val="tx1"/>
                  </a:solidFill>
                  <a:latin typeface="Calibri" panose="020F0502020204030204" pitchFamily="34" charset="0"/>
                </a:rPr>
                <a:t>Description: A doctor leading a patient by the hand. Image credits: Nicole de </a:t>
              </a:r>
              <a:r>
                <a:rPr lang="en-US" altLang="en-US" dirty="0" err="1">
                  <a:solidFill>
                    <a:schemeClr val="tx1"/>
                  </a:solidFill>
                  <a:latin typeface="Calibri" panose="020F0502020204030204" pitchFamily="34" charset="0"/>
                </a:rPr>
                <a:t>Khors</a:t>
              </a:r>
              <a:r>
                <a:rPr lang="en-US" altLang="en-US" dirty="0">
                  <a:solidFill>
                    <a:schemeClr val="tx1"/>
                  </a:solidFill>
                  <a:latin typeface="Calibri" panose="020F0502020204030204" pitchFamily="34" charset="0"/>
                </a:rPr>
                <a:t>, </a:t>
              </a:r>
              <a:r>
                <a:rPr lang="en-US" altLang="en-US" dirty="0">
                  <a:solidFill>
                    <a:schemeClr val="tx1"/>
                  </a:solidFill>
                  <a:latin typeface="Calibri" panose="020F0502020204030204" pitchFamily="34" charset="0"/>
                  <a:hlinkClick r:id="rId4"/>
                </a:rPr>
                <a:t>Burst. </a:t>
              </a:r>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idx="4294967295"/>
          </p:nvPr>
        </p:nvSpPr>
        <p:spPr>
          <a:xfrm>
            <a:off x="1096963" y="287338"/>
            <a:ext cx="10058400" cy="1450975"/>
          </a:xfrm>
          <a:ln/>
        </p:spPr>
        <p:txBody>
          <a:bodyPr/>
          <a:lstStyle/>
          <a:p>
            <a:pPr>
              <a:lnSpc>
                <a:spcPct val="85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ltLang="en-US" sz="4800" dirty="0">
                <a:solidFill>
                  <a:schemeClr val="tx1"/>
                </a:solidFill>
                <a:latin typeface="Calibri Light" panose="020F0302020204030204" pitchFamily="34" charset="0"/>
              </a:rPr>
              <a:t>How Organ Transplantation Works, Pt. 4</a:t>
            </a:r>
          </a:p>
        </p:txBody>
      </p:sp>
      <p:sp>
        <p:nvSpPr>
          <p:cNvPr id="18434" name="Text Box 2"/>
          <p:cNvSpPr txBox="1">
            <a:spLocks noChangeArrowheads="1"/>
          </p:cNvSpPr>
          <p:nvPr/>
        </p:nvSpPr>
        <p:spPr bwMode="auto">
          <a:xfrm>
            <a:off x="990600" y="1846263"/>
            <a:ext cx="10164763" cy="4554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90488" indent="-90488">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9pPr>
          </a:lstStyle>
          <a:p>
            <a:pPr marL="342900" indent="-342900" hangingPunct="1">
              <a:lnSpc>
                <a:spcPct val="90000"/>
              </a:lnSpc>
              <a:spcBef>
                <a:spcPts val="1200"/>
              </a:spcBef>
              <a:spcAft>
                <a:spcPts val="200"/>
              </a:spcAft>
              <a:buClrTx/>
              <a:buFont typeface="Arial" panose="020B0604020202020204" pitchFamily="34" charset="0"/>
              <a:buChar char="•"/>
            </a:pPr>
            <a:r>
              <a:rPr lang="en-US" altLang="en-US" sz="2000" b="1" dirty="0">
                <a:solidFill>
                  <a:schemeClr val="tx1"/>
                </a:solidFill>
                <a:latin typeface="Calibri" panose="020F0502020204030204" pitchFamily="34" charset="0"/>
              </a:rPr>
              <a:t>Step Five: </a:t>
            </a:r>
            <a:r>
              <a:rPr lang="en-US" altLang="en-US" sz="2000" dirty="0">
                <a:solidFill>
                  <a:schemeClr val="tx1"/>
                </a:solidFill>
                <a:latin typeface="Calibri" panose="020F0502020204030204" pitchFamily="34" charset="0"/>
              </a:rPr>
              <a:t>The transplant team determines whether they will accept the patient as a candidate for an organ transplant </a:t>
            </a:r>
          </a:p>
          <a:p>
            <a:pPr marL="342900" indent="-342900" hangingPunct="1">
              <a:lnSpc>
                <a:spcPct val="90000"/>
              </a:lnSpc>
              <a:spcBef>
                <a:spcPts val="1200"/>
              </a:spcBef>
              <a:spcAft>
                <a:spcPts val="200"/>
              </a:spcAft>
              <a:buClrTx/>
              <a:buFont typeface="Arial" panose="020B0604020202020204" pitchFamily="34" charset="0"/>
              <a:buChar char="•"/>
            </a:pPr>
            <a:r>
              <a:rPr lang="en-US" altLang="en-US" sz="2000" dirty="0">
                <a:solidFill>
                  <a:schemeClr val="tx1"/>
                </a:solidFill>
                <a:latin typeface="Calibri" panose="020F0502020204030204" pitchFamily="34" charset="0"/>
              </a:rPr>
              <a:t>Organ transplant team’s decisions are typically highly informed by guidelines produced by recognized experts in the field, however… </a:t>
            </a:r>
          </a:p>
          <a:p>
            <a:pPr marL="342900" indent="-342900" hangingPunct="1">
              <a:lnSpc>
                <a:spcPct val="90000"/>
              </a:lnSpc>
              <a:spcBef>
                <a:spcPts val="1200"/>
              </a:spcBef>
              <a:spcAft>
                <a:spcPts val="200"/>
              </a:spcAft>
              <a:buClrTx/>
              <a:buFont typeface="Arial" panose="020B0604020202020204" pitchFamily="34" charset="0"/>
              <a:buChar char="•"/>
            </a:pPr>
            <a:r>
              <a:rPr lang="en-US" altLang="en-US" sz="2000" b="1" dirty="0" smtClean="0">
                <a:solidFill>
                  <a:schemeClr val="tx1"/>
                </a:solidFill>
                <a:latin typeface="Calibri" panose="020F0502020204030204" pitchFamily="34" charset="0"/>
              </a:rPr>
              <a:t>Organ </a:t>
            </a:r>
            <a:r>
              <a:rPr lang="en-US" altLang="en-US" sz="2000" b="1" dirty="0">
                <a:solidFill>
                  <a:schemeClr val="tx1"/>
                </a:solidFill>
                <a:latin typeface="Calibri" panose="020F0502020204030204" pitchFamily="34" charset="0"/>
              </a:rPr>
              <a:t>transplant team typically has a great deal of discretion about which patients to accept </a:t>
            </a:r>
          </a:p>
          <a:p>
            <a:pPr marL="342900" indent="-342900" hangingPunct="1">
              <a:lnSpc>
                <a:spcPct val="90000"/>
              </a:lnSpc>
              <a:spcBef>
                <a:spcPts val="1200"/>
              </a:spcBef>
              <a:spcAft>
                <a:spcPts val="200"/>
              </a:spcAft>
              <a:buClrTx/>
              <a:buFont typeface="Arial" panose="020B0604020202020204" pitchFamily="34" charset="0"/>
              <a:buChar char="•"/>
            </a:pPr>
            <a:r>
              <a:rPr lang="en-US" altLang="en-US" sz="2000" dirty="0">
                <a:solidFill>
                  <a:schemeClr val="tx1"/>
                </a:solidFill>
                <a:latin typeface="Calibri" panose="020F0502020204030204" pitchFamily="34" charset="0"/>
              </a:rPr>
              <a:t>Organ transplant discrimination can enter the process at this stage, as the transplant team could decide a patient with I/DD is not a good candidate based on their I/DD </a:t>
            </a:r>
            <a:endParaRPr lang="en-US" altLang="en-US" sz="2000" dirty="0" smtClean="0">
              <a:solidFill>
                <a:schemeClr val="tx1"/>
              </a:solidFill>
              <a:latin typeface="Calibri" panose="020F0502020204030204" pitchFamily="34" charset="0"/>
            </a:endParaRPr>
          </a:p>
          <a:p>
            <a:pPr marL="342900" indent="-342900" hangingPunct="1">
              <a:lnSpc>
                <a:spcPct val="90000"/>
              </a:lnSpc>
              <a:spcBef>
                <a:spcPts val="1200"/>
              </a:spcBef>
              <a:spcAft>
                <a:spcPts val="200"/>
              </a:spcAft>
              <a:buClrTx/>
              <a:buFont typeface="Arial" panose="020B0604020202020204" pitchFamily="34" charset="0"/>
              <a:buChar char="•"/>
            </a:pPr>
            <a:r>
              <a:rPr lang="en-US" altLang="en-US" sz="2000" b="1" dirty="0" smtClean="0">
                <a:solidFill>
                  <a:schemeClr val="tx1"/>
                </a:solidFill>
                <a:latin typeface="Calibri" panose="020F0502020204030204" pitchFamily="34" charset="0"/>
              </a:rPr>
              <a:t>Step </a:t>
            </a:r>
            <a:r>
              <a:rPr lang="en-US" altLang="en-US" sz="2000" b="1" dirty="0">
                <a:solidFill>
                  <a:schemeClr val="tx1"/>
                </a:solidFill>
                <a:latin typeface="Calibri" panose="020F0502020204030204" pitchFamily="34" charset="0"/>
              </a:rPr>
              <a:t>Six: </a:t>
            </a:r>
            <a:r>
              <a:rPr lang="en-US" altLang="en-US" sz="2000" dirty="0">
                <a:solidFill>
                  <a:schemeClr val="tx1"/>
                </a:solidFill>
                <a:latin typeface="Calibri" panose="020F0502020204030204" pitchFamily="34" charset="0"/>
              </a:rPr>
              <a:t>If the transplant team decides to accept the patient as a candidate, they submit the patient to OPTN’s national waiting list for that organ </a:t>
            </a:r>
          </a:p>
          <a:p>
            <a:pPr hangingPunct="1">
              <a:lnSpc>
                <a:spcPct val="90000"/>
              </a:lnSpc>
              <a:spcBef>
                <a:spcPts val="1200"/>
              </a:spcBef>
              <a:spcAft>
                <a:spcPts val="200"/>
              </a:spcAft>
              <a:buClrTx/>
              <a:buSzTx/>
              <a:buFontTx/>
              <a:buNone/>
            </a:pPr>
            <a:endParaRPr lang="en-US" altLang="en-US" sz="2000" b="1" dirty="0">
              <a:solidFill>
                <a:srgbClr val="404040"/>
              </a:solidFill>
              <a:latin typeface="Calibri" panose="020F0502020204030204" pitchFamily="34" charset="0"/>
            </a:endParaRPr>
          </a:p>
          <a:p>
            <a:pPr hangingPunct="1">
              <a:lnSpc>
                <a:spcPct val="90000"/>
              </a:lnSpc>
              <a:spcBef>
                <a:spcPts val="1200"/>
              </a:spcBef>
              <a:spcAft>
                <a:spcPts val="200"/>
              </a:spcAft>
              <a:buClrTx/>
              <a:buSzTx/>
              <a:buFontTx/>
              <a:buNone/>
            </a:pPr>
            <a:endParaRPr lang="en-US" altLang="en-US" sz="2000" dirty="0">
              <a:solidFill>
                <a:srgbClr val="404040"/>
              </a:solidFill>
              <a:latin typeface="Calibri" panose="020F0502020204030204" pitchFamily="34" charset="0"/>
            </a:endParaRPr>
          </a:p>
          <a:p>
            <a:pPr hangingPunct="1">
              <a:lnSpc>
                <a:spcPct val="90000"/>
              </a:lnSpc>
              <a:spcBef>
                <a:spcPts val="1200"/>
              </a:spcBef>
              <a:spcAft>
                <a:spcPts val="200"/>
              </a:spcAft>
              <a:buClrTx/>
              <a:buSzTx/>
              <a:buFontTx/>
              <a:buNone/>
            </a:pPr>
            <a:endParaRPr lang="en-US" altLang="en-US" sz="2000" dirty="0">
              <a:solidFill>
                <a:srgbClr val="404040"/>
              </a:solidFill>
              <a:latin typeface="Calibri" panose="020F0502020204030204" pitchFamily="34" charset="0"/>
            </a:endParaRPr>
          </a:p>
          <a:p>
            <a:pPr hangingPunct="1">
              <a:lnSpc>
                <a:spcPct val="90000"/>
              </a:lnSpc>
              <a:spcBef>
                <a:spcPts val="1200"/>
              </a:spcBef>
              <a:spcAft>
                <a:spcPts val="200"/>
              </a:spcAft>
              <a:buClrTx/>
              <a:buSzTx/>
              <a:buFontTx/>
              <a:buNone/>
            </a:pPr>
            <a:endParaRPr lang="en-US" altLang="en-US" sz="2000" dirty="0">
              <a:solidFill>
                <a:srgbClr val="404040"/>
              </a:solidFill>
              <a:latin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idx="4294967295"/>
          </p:nvPr>
        </p:nvSpPr>
        <p:spPr>
          <a:xfrm>
            <a:off x="1096963" y="287338"/>
            <a:ext cx="10058400" cy="1450975"/>
          </a:xfrm>
          <a:ln/>
        </p:spPr>
        <p:txBody>
          <a:bodyPr/>
          <a:lstStyle/>
          <a:p>
            <a:pPr>
              <a:lnSpc>
                <a:spcPct val="85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ltLang="en-US" sz="4800" dirty="0">
                <a:solidFill>
                  <a:schemeClr val="tx1"/>
                </a:solidFill>
                <a:latin typeface="Calibri Light" panose="020F0302020204030204" pitchFamily="34" charset="0"/>
              </a:rPr>
              <a:t>How Organ Transplantation Works, Pt. 5</a:t>
            </a: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0188" y="1862138"/>
            <a:ext cx="1711325" cy="2100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9459" name="Group 3"/>
          <p:cNvGrpSpPr>
            <a:grpSpLocks/>
          </p:cNvGrpSpPr>
          <p:nvPr/>
        </p:nvGrpSpPr>
        <p:grpSpPr bwMode="auto">
          <a:xfrm>
            <a:off x="317500" y="2014538"/>
            <a:ext cx="9982200" cy="4203700"/>
            <a:chOff x="200" y="1269"/>
            <a:chExt cx="6288" cy="2648"/>
          </a:xfrm>
        </p:grpSpPr>
        <p:sp>
          <p:nvSpPr>
            <p:cNvPr id="19460" name="AutoShape 4"/>
            <p:cNvSpPr>
              <a:spLocks noChangeArrowheads="1"/>
            </p:cNvSpPr>
            <p:nvPr/>
          </p:nvSpPr>
          <p:spPr bwMode="auto">
            <a:xfrm>
              <a:off x="200" y="1269"/>
              <a:ext cx="6288" cy="2648"/>
            </a:xfrm>
            <a:prstGeom prst="roundRect">
              <a:avLst>
                <a:gd name="adj" fmla="val 3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9461" name="Text Box 5"/>
            <p:cNvSpPr txBox="1">
              <a:spLocks noChangeArrowheads="1"/>
            </p:cNvSpPr>
            <p:nvPr/>
          </p:nvSpPr>
          <p:spPr bwMode="auto">
            <a:xfrm>
              <a:off x="200" y="1269"/>
              <a:ext cx="6288" cy="26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85750" indent="-284163">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1pPr>
              <a:lvl2pPr marL="431800" indent="-21590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9pPr>
            </a:lstStyle>
            <a:p>
              <a:pPr marL="287337" indent="-285750" hangingPunct="1">
                <a:lnSpc>
                  <a:spcPct val="100000"/>
                </a:lnSpc>
                <a:buClrTx/>
                <a:buFont typeface="Arial" panose="020B0604020202020204" pitchFamily="34" charset="0"/>
                <a:buChar char="•"/>
              </a:pPr>
              <a:r>
                <a:rPr lang="en-US" altLang="en-US" dirty="0">
                  <a:latin typeface="+mn-lt"/>
                </a:rPr>
                <a:t>OPTN has medical criteria specific to each organ which govern the allocation of donated organs to </a:t>
              </a:r>
              <a:r>
                <a:rPr lang="en-US" altLang="en-US" dirty="0">
                  <a:solidFill>
                    <a:schemeClr val="tx1"/>
                  </a:solidFill>
                  <a:latin typeface="+mn-lt"/>
                </a:rPr>
                <a:t>patients on the waiting list </a:t>
              </a:r>
            </a:p>
            <a:p>
              <a:pPr marL="287337" indent="-285750" hangingPunct="1">
                <a:lnSpc>
                  <a:spcPct val="100000"/>
                </a:lnSpc>
                <a:buClrTx/>
                <a:buFont typeface="Arial" panose="020B0604020202020204" pitchFamily="34" charset="0"/>
                <a:buChar char="•"/>
              </a:pPr>
              <a:endParaRPr lang="en-US" altLang="en-US" dirty="0">
                <a:solidFill>
                  <a:schemeClr val="tx1"/>
                </a:solidFill>
                <a:latin typeface="+mn-lt"/>
              </a:endParaRPr>
            </a:p>
            <a:p>
              <a:pPr marL="287337" indent="-285750" hangingPunct="1">
                <a:lnSpc>
                  <a:spcPct val="100000"/>
                </a:lnSpc>
                <a:buClrTx/>
                <a:buFont typeface="Arial" panose="020B0604020202020204" pitchFamily="34" charset="0"/>
                <a:buChar char="•"/>
              </a:pPr>
              <a:r>
                <a:rPr lang="en-US" altLang="en-US" dirty="0">
                  <a:solidFill>
                    <a:schemeClr val="tx1"/>
                  </a:solidFill>
                  <a:latin typeface="+mn-lt"/>
                </a:rPr>
                <a:t>In general, these criteria focus on four things: </a:t>
              </a:r>
            </a:p>
            <a:p>
              <a:pPr marL="287337" indent="-285750" hangingPunct="1">
                <a:lnSpc>
                  <a:spcPct val="100000"/>
                </a:lnSpc>
                <a:buClrTx/>
                <a:buFont typeface="Arial" panose="020B0604020202020204" pitchFamily="34" charset="0"/>
                <a:buChar char="•"/>
              </a:pPr>
              <a:endParaRPr lang="en-US" altLang="en-US" dirty="0">
                <a:solidFill>
                  <a:schemeClr val="tx1"/>
                </a:solidFill>
                <a:latin typeface="+mn-lt"/>
              </a:endParaRPr>
            </a:p>
            <a:p>
              <a:pPr marL="501650" lvl="1" indent="-285750" hangingPunct="1">
                <a:lnSpc>
                  <a:spcPct val="100000"/>
                </a:lnSpc>
                <a:buClrTx/>
                <a:buFont typeface="Arial" panose="020B0604020202020204" pitchFamily="34" charset="0"/>
                <a:buChar char="•"/>
              </a:pPr>
              <a:r>
                <a:rPr lang="en-US" altLang="en-US" dirty="0">
                  <a:solidFill>
                    <a:schemeClr val="tx1"/>
                  </a:solidFill>
                  <a:latin typeface="+mn-lt"/>
                </a:rPr>
                <a:t>medical compatibility the donor and </a:t>
              </a:r>
              <a:r>
                <a:rPr lang="en-US" altLang="en-US" dirty="0" err="1">
                  <a:solidFill>
                    <a:schemeClr val="tx1"/>
                  </a:solidFill>
                  <a:latin typeface="+mn-lt"/>
                </a:rPr>
                <a:t>donee</a:t>
              </a:r>
              <a:r>
                <a:rPr lang="en-US" altLang="en-US" dirty="0">
                  <a:solidFill>
                    <a:schemeClr val="tx1"/>
                  </a:solidFill>
                  <a:latin typeface="+mn-lt"/>
                </a:rPr>
                <a:t>, </a:t>
              </a:r>
            </a:p>
            <a:p>
              <a:pPr marL="287337" indent="-285750" hangingPunct="1">
                <a:lnSpc>
                  <a:spcPct val="100000"/>
                </a:lnSpc>
                <a:buClrTx/>
                <a:buFont typeface="Arial" panose="020B0604020202020204" pitchFamily="34" charset="0"/>
                <a:buChar char="•"/>
              </a:pPr>
              <a:endParaRPr lang="en-US" altLang="en-US" dirty="0">
                <a:solidFill>
                  <a:schemeClr val="tx1"/>
                </a:solidFill>
                <a:latin typeface="+mn-lt"/>
              </a:endParaRPr>
            </a:p>
            <a:p>
              <a:pPr marL="501650" lvl="1" indent="-285750" hangingPunct="1">
                <a:lnSpc>
                  <a:spcPct val="100000"/>
                </a:lnSpc>
                <a:buClrTx/>
                <a:buFont typeface="Arial" panose="020B0604020202020204" pitchFamily="34" charset="0"/>
                <a:buChar char="•"/>
              </a:pPr>
              <a:r>
                <a:rPr lang="en-US" altLang="en-US" dirty="0">
                  <a:solidFill>
                    <a:schemeClr val="tx1"/>
                  </a:solidFill>
                  <a:latin typeface="+mn-lt"/>
                </a:rPr>
                <a:t>how long the patient has been on the waiting list, </a:t>
              </a:r>
            </a:p>
            <a:p>
              <a:pPr marL="287337" indent="-285750" hangingPunct="1">
                <a:lnSpc>
                  <a:spcPct val="100000"/>
                </a:lnSpc>
                <a:buClrTx/>
                <a:buFont typeface="Arial" panose="020B0604020202020204" pitchFamily="34" charset="0"/>
                <a:buChar char="•"/>
              </a:pPr>
              <a:endParaRPr lang="en-US" altLang="en-US" dirty="0">
                <a:solidFill>
                  <a:schemeClr val="tx1"/>
                </a:solidFill>
                <a:latin typeface="+mn-lt"/>
              </a:endParaRPr>
            </a:p>
            <a:p>
              <a:pPr marL="501650" lvl="1" indent="-285750" hangingPunct="1">
                <a:lnSpc>
                  <a:spcPct val="100000"/>
                </a:lnSpc>
                <a:buClrTx/>
                <a:buFont typeface="Arial" panose="020B0604020202020204" pitchFamily="34" charset="0"/>
                <a:buChar char="•"/>
              </a:pPr>
              <a:r>
                <a:rPr lang="en-US" altLang="en-US" dirty="0">
                  <a:solidFill>
                    <a:schemeClr val="tx1"/>
                  </a:solidFill>
                  <a:latin typeface="+mn-lt"/>
                </a:rPr>
                <a:t>the distance between the donated organ or living donor and the recipient</a:t>
              </a:r>
            </a:p>
            <a:p>
              <a:pPr marL="287337" indent="-285750" hangingPunct="1">
                <a:lnSpc>
                  <a:spcPct val="100000"/>
                </a:lnSpc>
                <a:buClrTx/>
                <a:buFont typeface="Arial" panose="020B0604020202020204" pitchFamily="34" charset="0"/>
                <a:buChar char="•"/>
              </a:pPr>
              <a:endParaRPr lang="en-US" altLang="en-US" dirty="0">
                <a:solidFill>
                  <a:schemeClr val="tx1"/>
                </a:solidFill>
                <a:latin typeface="+mn-lt"/>
              </a:endParaRPr>
            </a:p>
            <a:p>
              <a:pPr marL="501650" lvl="1" indent="-285750" hangingPunct="1">
                <a:lnSpc>
                  <a:spcPct val="100000"/>
                </a:lnSpc>
                <a:buClrTx/>
                <a:buFont typeface="Arial" panose="020B0604020202020204" pitchFamily="34" charset="0"/>
                <a:buChar char="•"/>
              </a:pPr>
              <a:r>
                <a:rPr lang="en-US" altLang="en-US" dirty="0">
                  <a:solidFill>
                    <a:schemeClr val="tx1"/>
                  </a:solidFill>
                  <a:latin typeface="+mn-lt"/>
                </a:rPr>
                <a:t>how urgently the transplant is needed. </a:t>
              </a:r>
            </a:p>
            <a:p>
              <a:pPr marL="287337" indent="-285750" hangingPunct="1">
                <a:lnSpc>
                  <a:spcPct val="100000"/>
                </a:lnSpc>
                <a:buClrTx/>
                <a:buFont typeface="Arial" panose="020B0604020202020204" pitchFamily="34" charset="0"/>
                <a:buChar char="•"/>
              </a:pPr>
              <a:endParaRPr lang="en-US" altLang="en-US" dirty="0">
                <a:solidFill>
                  <a:schemeClr val="tx1"/>
                </a:solidFill>
                <a:latin typeface="+mn-lt"/>
              </a:endParaRPr>
            </a:p>
            <a:p>
              <a:pPr marL="287337" indent="-285750" hangingPunct="1">
                <a:lnSpc>
                  <a:spcPct val="100000"/>
                </a:lnSpc>
                <a:buClrTx/>
                <a:buFont typeface="Arial" panose="020B0604020202020204" pitchFamily="34" charset="0"/>
                <a:buChar char="•"/>
              </a:pPr>
              <a:r>
                <a:rPr lang="en-US" altLang="en-US" dirty="0">
                  <a:solidFill>
                    <a:schemeClr val="tx1"/>
                  </a:solidFill>
                  <a:latin typeface="+mn-lt"/>
                </a:rPr>
                <a:t>None of the criteria used by OPTN consider any unrelated disability (such as an intellectual disability) relevant to the allocation decision </a:t>
              </a:r>
            </a:p>
          </p:txBody>
        </p:sp>
      </p:grpSp>
      <p:grpSp>
        <p:nvGrpSpPr>
          <p:cNvPr id="19462" name="Group 6"/>
          <p:cNvGrpSpPr>
            <a:grpSpLocks/>
          </p:cNvGrpSpPr>
          <p:nvPr/>
        </p:nvGrpSpPr>
        <p:grpSpPr bwMode="auto">
          <a:xfrm>
            <a:off x="10515600" y="3962326"/>
            <a:ext cx="1827213" cy="769938"/>
            <a:chOff x="6400" y="2509"/>
            <a:chExt cx="1151" cy="485"/>
          </a:xfrm>
        </p:grpSpPr>
        <p:sp>
          <p:nvSpPr>
            <p:cNvPr id="19463" name="AutoShape 7"/>
            <p:cNvSpPr>
              <a:spLocks noChangeArrowheads="1"/>
            </p:cNvSpPr>
            <p:nvPr/>
          </p:nvSpPr>
          <p:spPr bwMode="auto">
            <a:xfrm>
              <a:off x="6400" y="2592"/>
              <a:ext cx="1151" cy="402"/>
            </a:xfrm>
            <a:prstGeom prst="roundRect">
              <a:avLst>
                <a:gd name="adj" fmla="val 245"/>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9464" name="Text Box 8"/>
            <p:cNvSpPr txBox="1">
              <a:spLocks noChangeArrowheads="1"/>
            </p:cNvSpPr>
            <p:nvPr/>
          </p:nvSpPr>
          <p:spPr bwMode="auto">
            <a:xfrm>
              <a:off x="6400" y="2509"/>
              <a:ext cx="1151" cy="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en-US" altLang="en-US" dirty="0">
                  <a:solidFill>
                    <a:schemeClr val="tx1"/>
                  </a:solidFill>
                  <a:latin typeface="Calibri" panose="020F0502020204030204" pitchFamily="34" charset="0"/>
                </a:rPr>
                <a:t>Description: A checklist.</a:t>
              </a:r>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idx="4294967295"/>
          </p:nvPr>
        </p:nvSpPr>
        <p:spPr>
          <a:xfrm>
            <a:off x="1096963" y="287338"/>
            <a:ext cx="10058400" cy="1450975"/>
          </a:xfrm>
          <a:ln/>
        </p:spPr>
        <p:txBody>
          <a:bodyPr/>
          <a:lstStyle/>
          <a:p>
            <a:pPr>
              <a:lnSpc>
                <a:spcPct val="85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ltLang="en-US" sz="4800" dirty="0">
                <a:solidFill>
                  <a:schemeClr val="tx1"/>
                </a:solidFill>
                <a:latin typeface="Calibri Light" panose="020F0302020204030204" pitchFamily="34" charset="0"/>
              </a:rPr>
              <a:t>How Organ Transplantation Works, Pt. 6</a:t>
            </a:r>
          </a:p>
        </p:txBody>
      </p:sp>
      <p:sp>
        <p:nvSpPr>
          <p:cNvPr id="20482" name="AutoShape 2"/>
          <p:cNvSpPr>
            <a:spLocks noChangeAspect="1" noChangeArrowheads="1"/>
          </p:cNvSpPr>
          <p:nvPr/>
        </p:nvSpPr>
        <p:spPr bwMode="auto">
          <a:xfrm>
            <a:off x="6780213" y="1882775"/>
            <a:ext cx="4957762" cy="3305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20483" name="Group 3"/>
          <p:cNvGrpSpPr>
            <a:grpSpLocks/>
          </p:cNvGrpSpPr>
          <p:nvPr/>
        </p:nvGrpSpPr>
        <p:grpSpPr bwMode="auto">
          <a:xfrm>
            <a:off x="550863" y="1978025"/>
            <a:ext cx="11031537" cy="3929063"/>
            <a:chOff x="347" y="1246"/>
            <a:chExt cx="6949" cy="2475"/>
          </a:xfrm>
        </p:grpSpPr>
        <p:sp>
          <p:nvSpPr>
            <p:cNvPr id="20484" name="AutoShape 4"/>
            <p:cNvSpPr>
              <a:spLocks noChangeArrowheads="1"/>
            </p:cNvSpPr>
            <p:nvPr/>
          </p:nvSpPr>
          <p:spPr bwMode="auto">
            <a:xfrm>
              <a:off x="347" y="1246"/>
              <a:ext cx="3831" cy="2475"/>
            </a:xfrm>
            <a:prstGeom prst="roundRect">
              <a:avLst>
                <a:gd name="adj" fmla="val 3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485" name="Text Box 5"/>
            <p:cNvSpPr txBox="1">
              <a:spLocks noChangeArrowheads="1"/>
            </p:cNvSpPr>
            <p:nvPr/>
          </p:nvSpPr>
          <p:spPr bwMode="auto">
            <a:xfrm>
              <a:off x="347" y="1246"/>
              <a:ext cx="6949" cy="2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85750" indent="-284163">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9pPr>
            </a:lstStyle>
            <a:p>
              <a:pPr marL="344487" indent="-342900" hangingPunct="1">
                <a:lnSpc>
                  <a:spcPct val="100000"/>
                </a:lnSpc>
                <a:buFont typeface="Arial" panose="020B0604020202020204" pitchFamily="34" charset="0"/>
                <a:buChar char="•"/>
              </a:pPr>
              <a:r>
                <a:rPr lang="en-US" altLang="en-US" sz="2400" dirty="0">
                  <a:latin typeface="Calibri" panose="020F0502020204030204" pitchFamily="34" charset="0"/>
                </a:rPr>
                <a:t>OPTN/UNOS inputs its criteria into a computerized matching system, which generates a list of possible patients who could receive each organ </a:t>
              </a:r>
              <a:endParaRPr lang="en-US" altLang="en-US" sz="2400" dirty="0" smtClean="0">
                <a:latin typeface="Calibri" panose="020F0502020204030204" pitchFamily="34" charset="0"/>
              </a:endParaRPr>
            </a:p>
            <a:p>
              <a:pPr marL="344487" indent="-342900" hangingPunct="1">
                <a:lnSpc>
                  <a:spcPct val="100000"/>
                </a:lnSpc>
                <a:buFont typeface="Arial" panose="020B0604020202020204" pitchFamily="34" charset="0"/>
                <a:buChar char="•"/>
              </a:pPr>
              <a:endParaRPr lang="en-US" altLang="en-US" sz="2400" dirty="0">
                <a:latin typeface="Calibri" panose="020F0502020204030204" pitchFamily="34" charset="0"/>
              </a:endParaRPr>
            </a:p>
            <a:p>
              <a:pPr marL="344487" indent="-342900" hangingPunct="1">
                <a:lnSpc>
                  <a:spcPct val="100000"/>
                </a:lnSpc>
                <a:buFont typeface="Arial" panose="020B0604020202020204" pitchFamily="34" charset="0"/>
                <a:buChar char="•"/>
              </a:pPr>
              <a:r>
                <a:rPr lang="en-US" altLang="en-US" sz="2400" b="1" dirty="0">
                  <a:latin typeface="Calibri" panose="020F0502020204030204" pitchFamily="34" charset="0"/>
                </a:rPr>
                <a:t>Step Seven: </a:t>
              </a:r>
              <a:r>
                <a:rPr lang="en-US" altLang="en-US" sz="2400" dirty="0">
                  <a:latin typeface="Calibri" panose="020F0502020204030204" pitchFamily="34" charset="0"/>
                </a:rPr>
                <a:t>OPTN/UNOS contacts the transplant team of the highest-ranked patient and offers that patient the organ </a:t>
              </a:r>
            </a:p>
            <a:p>
              <a:pPr marL="344487" indent="-342900" hangingPunct="1">
                <a:lnSpc>
                  <a:spcPct val="100000"/>
                </a:lnSpc>
                <a:buClrTx/>
                <a:buFont typeface="Arial" panose="020B0604020202020204" pitchFamily="34" charset="0"/>
                <a:buChar char="•"/>
              </a:pPr>
              <a:endParaRPr lang="en-US" altLang="en-US" sz="2400" b="1" dirty="0">
                <a:latin typeface="Calibri" panose="020F0502020204030204" pitchFamily="34" charset="0"/>
              </a:endParaRPr>
            </a:p>
            <a:p>
              <a:pPr marL="344487" indent="-342900" hangingPunct="1">
                <a:lnSpc>
                  <a:spcPct val="100000"/>
                </a:lnSpc>
                <a:buFont typeface="Arial" panose="020B0604020202020204" pitchFamily="34" charset="0"/>
                <a:buChar char="•"/>
              </a:pPr>
              <a:r>
                <a:rPr lang="en-US" altLang="en-US" sz="2400" dirty="0">
                  <a:latin typeface="Calibri" panose="020F0502020204030204" pitchFamily="34" charset="0"/>
                </a:rPr>
                <a:t>Transplant team can refuse or accept, usually for medical reasons </a:t>
              </a:r>
            </a:p>
            <a:p>
              <a:pPr marL="344487" indent="-342900" hangingPunct="1">
                <a:lnSpc>
                  <a:spcPct val="100000"/>
                </a:lnSpc>
                <a:buClrTx/>
                <a:buFont typeface="Arial" panose="020B0604020202020204" pitchFamily="34" charset="0"/>
                <a:buChar char="•"/>
              </a:pPr>
              <a:endParaRPr lang="en-US" altLang="en-US" sz="2400" dirty="0">
                <a:latin typeface="Calibri" panose="020F0502020204030204" pitchFamily="34" charset="0"/>
              </a:endParaRPr>
            </a:p>
            <a:p>
              <a:pPr marL="344487" indent="-342900" hangingPunct="1">
                <a:lnSpc>
                  <a:spcPct val="100000"/>
                </a:lnSpc>
                <a:buFont typeface="Arial" panose="020B0604020202020204" pitchFamily="34" charset="0"/>
                <a:buChar char="•"/>
              </a:pPr>
              <a:r>
                <a:rPr lang="en-US" altLang="en-US" sz="2400" b="1" dirty="0">
                  <a:latin typeface="Calibri" panose="020F0502020204030204" pitchFamily="34" charset="0"/>
                </a:rPr>
                <a:t>Step Eight: </a:t>
              </a:r>
              <a:r>
                <a:rPr lang="en-US" altLang="en-US" sz="2400" dirty="0">
                  <a:latin typeface="Calibri" panose="020F0502020204030204" pitchFamily="34" charset="0"/>
                </a:rPr>
                <a:t>If a transplant team accepts, it will make arrangements with patient and the local Organ Procurement Organization (OPO) to deliver organ </a:t>
              </a:r>
            </a:p>
            <a:p>
              <a:pPr hangingPunct="1">
                <a:lnSpc>
                  <a:spcPct val="100000"/>
                </a:lnSpc>
                <a:buClrTx/>
                <a:buSzTx/>
                <a:buFontTx/>
                <a:buNone/>
              </a:pPr>
              <a:endParaRPr lang="en-US" altLang="en-US" sz="2400" b="1" dirty="0">
                <a:latin typeface="Calibri" panose="020F0502020204030204" pitchFamily="34" charset="0"/>
              </a:endParaRPr>
            </a:p>
          </p:txBody>
        </p:sp>
      </p:grpSp>
      <p:sp>
        <p:nvSpPr>
          <p:cNvPr id="20487" name="AutoShape 7"/>
          <p:cNvSpPr>
            <a:spLocks noChangeArrowheads="1"/>
          </p:cNvSpPr>
          <p:nvPr/>
        </p:nvSpPr>
        <p:spPr bwMode="auto">
          <a:xfrm>
            <a:off x="6780213" y="5365750"/>
            <a:ext cx="5057775" cy="915988"/>
          </a:xfrm>
          <a:prstGeom prst="roundRect">
            <a:avLst>
              <a:gd name="adj" fmla="val 171"/>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idx="4294967295"/>
          </p:nvPr>
        </p:nvSpPr>
        <p:spPr>
          <a:xfrm>
            <a:off x="1096963" y="287338"/>
            <a:ext cx="10058400" cy="1450975"/>
          </a:xfrm>
          <a:ln/>
        </p:spPr>
        <p:txBody>
          <a:bodyPr/>
          <a:lstStyle/>
          <a:p>
            <a:pPr>
              <a:lnSpc>
                <a:spcPct val="85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ltLang="en-US" sz="4800" dirty="0">
                <a:solidFill>
                  <a:schemeClr val="tx1"/>
                </a:solidFill>
                <a:latin typeface="Calibri Light" panose="020F0302020204030204" pitchFamily="34" charset="0"/>
              </a:rPr>
              <a:t>Barriers to Transplant</a:t>
            </a:r>
          </a:p>
        </p:txBody>
      </p:sp>
      <p:sp>
        <p:nvSpPr>
          <p:cNvPr id="22530" name="Text Box 2"/>
          <p:cNvSpPr txBox="1">
            <a:spLocks noChangeArrowheads="1"/>
          </p:cNvSpPr>
          <p:nvPr/>
        </p:nvSpPr>
        <p:spPr bwMode="auto">
          <a:xfrm>
            <a:off x="1096963" y="1846263"/>
            <a:ext cx="100584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90488" indent="-90488">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200"/>
              </a:spcBef>
              <a:spcAft>
                <a:spcPts val="200"/>
              </a:spcAft>
              <a:buClr>
                <a:srgbClr val="E48312"/>
              </a:buClr>
              <a:buFont typeface="Calibri" panose="020F0502020204030204" pitchFamily="34" charset="0"/>
              <a:buChar char=" "/>
            </a:pPr>
            <a:r>
              <a:rPr lang="en-US" altLang="en-US" sz="2600" dirty="0">
                <a:solidFill>
                  <a:schemeClr val="tx1"/>
                </a:solidFill>
                <a:latin typeface="Calibri" panose="020F0502020204030204" pitchFamily="34" charset="0"/>
              </a:rPr>
              <a:t>Would-be organ recipients </a:t>
            </a:r>
            <a:r>
              <a:rPr lang="en-US" altLang="en-US" sz="2600" dirty="0" smtClean="0">
                <a:solidFill>
                  <a:schemeClr val="tx1"/>
                </a:solidFill>
                <a:latin typeface="Calibri" panose="020F0502020204030204" pitchFamily="34" charset="0"/>
              </a:rPr>
              <a:t>often have </a:t>
            </a:r>
            <a:r>
              <a:rPr lang="en-US" altLang="en-US" sz="2600" dirty="0">
                <a:solidFill>
                  <a:schemeClr val="tx1"/>
                </a:solidFill>
                <a:latin typeface="Calibri" panose="020F0502020204030204" pitchFamily="34" charset="0"/>
              </a:rPr>
              <a:t>to live where they can reach a hospital at very short notice. After surgery, they must rest and be supported in their daily activities during a long recovery period, maintain access to medical care, including the ability to cover out-of-pocket costs, and keep up with follow-up care to prevent organ rejection.</a:t>
            </a:r>
          </a:p>
          <a:p>
            <a:pPr hangingPunct="1">
              <a:lnSpc>
                <a:spcPct val="90000"/>
              </a:lnSpc>
              <a:spcBef>
                <a:spcPts val="1200"/>
              </a:spcBef>
              <a:spcAft>
                <a:spcPts val="200"/>
              </a:spcAft>
              <a:buClrTx/>
              <a:buSzTx/>
              <a:buFontTx/>
              <a:buNone/>
            </a:pPr>
            <a:endParaRPr lang="en-US" altLang="en-US" sz="2600" dirty="0">
              <a:solidFill>
                <a:schemeClr val="tx1"/>
              </a:solidFill>
              <a:latin typeface="Calibri" panose="020F0502020204030204" pitchFamily="34" charset="0"/>
            </a:endParaRPr>
          </a:p>
          <a:p>
            <a:pPr hangingPunct="1">
              <a:lnSpc>
                <a:spcPct val="90000"/>
              </a:lnSpc>
              <a:spcBef>
                <a:spcPts val="1200"/>
              </a:spcBef>
              <a:spcAft>
                <a:spcPts val="200"/>
              </a:spcAft>
              <a:buClr>
                <a:srgbClr val="E48312"/>
              </a:buClr>
              <a:buFont typeface="Calibri" panose="020F0502020204030204" pitchFamily="34" charset="0"/>
              <a:buChar char=" "/>
            </a:pPr>
            <a:r>
              <a:rPr lang="en-US" altLang="en-US" sz="2600" dirty="0">
                <a:latin typeface="Calibri" panose="020F0502020204030204" pitchFamily="34" charset="0"/>
              </a:rPr>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idx="4294967295"/>
          </p:nvPr>
        </p:nvSpPr>
        <p:spPr>
          <a:xfrm>
            <a:off x="1096963" y="287338"/>
            <a:ext cx="10058400" cy="1450975"/>
          </a:xfrm>
          <a:ln/>
        </p:spPr>
        <p:txBody>
          <a:bodyPr/>
          <a:lstStyle/>
          <a:p>
            <a:pPr>
              <a:lnSpc>
                <a:spcPct val="85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ltLang="en-US" sz="4800" dirty="0">
                <a:solidFill>
                  <a:schemeClr val="tx1"/>
                </a:solidFill>
                <a:latin typeface="Calibri Light" panose="020F0302020204030204" pitchFamily="34" charset="0"/>
              </a:rPr>
              <a:t>Organ Allocation is Zero-Sum</a:t>
            </a:r>
          </a:p>
        </p:txBody>
      </p:sp>
      <p:sp>
        <p:nvSpPr>
          <p:cNvPr id="23554" name="Text Box 2"/>
          <p:cNvSpPr txBox="1">
            <a:spLocks noChangeArrowheads="1"/>
          </p:cNvSpPr>
          <p:nvPr/>
        </p:nvSpPr>
        <p:spPr bwMode="auto">
          <a:xfrm>
            <a:off x="1096963" y="1846263"/>
            <a:ext cx="100584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200"/>
              </a:spcBef>
              <a:spcAft>
                <a:spcPts val="200"/>
              </a:spcAft>
            </a:pPr>
            <a:r>
              <a:rPr lang="en-US" altLang="en-US" sz="2600" dirty="0">
                <a:solidFill>
                  <a:schemeClr val="tx1"/>
                </a:solidFill>
                <a:latin typeface="Calibri" panose="020F0502020204030204" pitchFamily="34" charset="0"/>
              </a:rPr>
              <a:t>Society has been struggling with organ allocation since transplantation became a viable way to extend and improve life. Strategies for allocating scarce medical resources have shifted from concepts like the “God Squad” that governed very early dialysis access toward the pursuit of equitable distribution without determinations of social worth. However, the details of what constitutes fair allocation will remain controversial as long as there is a shortage. Individual and systemic inequality can enter the process at various points and hurt marginalized people’s chances at a transplant.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idx="4294967295"/>
          </p:nvPr>
        </p:nvSpPr>
        <p:spPr>
          <a:xfrm>
            <a:off x="1096963" y="287338"/>
            <a:ext cx="10058400" cy="1450975"/>
          </a:xfrm>
          <a:ln/>
        </p:spPr>
        <p:txBody>
          <a:bodyPr/>
          <a:lstStyle/>
          <a:p>
            <a:pPr>
              <a:lnSpc>
                <a:spcPct val="85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ltLang="en-US" sz="4800" dirty="0">
                <a:solidFill>
                  <a:schemeClr val="tx1"/>
                </a:solidFill>
                <a:latin typeface="Calibri Light" panose="020F0302020204030204" pitchFamily="34" charset="0"/>
              </a:rPr>
              <a:t>People with Disabilities and Healthcare</a:t>
            </a:r>
          </a:p>
        </p:txBody>
      </p:sp>
      <p:sp>
        <p:nvSpPr>
          <p:cNvPr id="26626" name="Text Box 2"/>
          <p:cNvSpPr txBox="1">
            <a:spLocks noChangeArrowheads="1"/>
          </p:cNvSpPr>
          <p:nvPr/>
        </p:nvSpPr>
        <p:spPr bwMode="auto">
          <a:xfrm>
            <a:off x="1096963" y="1846263"/>
            <a:ext cx="100584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200"/>
              </a:spcBef>
              <a:spcAft>
                <a:spcPts val="200"/>
              </a:spcAft>
            </a:pPr>
            <a:r>
              <a:rPr lang="en-US" altLang="en-US" sz="2600" dirty="0">
                <a:solidFill>
                  <a:schemeClr val="tx1"/>
                </a:solidFill>
                <a:latin typeface="Calibri" panose="020F0502020204030204" pitchFamily="34" charset="0"/>
              </a:rPr>
              <a:t>Medicine has a history of failing to effectively serve or actively harming people with disabilities. People with physical disabilities struggle to get basic healthcare because of poor accessibility in medical settings. Behavior changes in people with I/DD or mental health disabilities as a result of discomfort from illness or injury are not always recognized as such.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idx="4294967295"/>
          </p:nvPr>
        </p:nvSpPr>
        <p:spPr>
          <a:xfrm>
            <a:off x="1096963" y="287338"/>
            <a:ext cx="10058400" cy="1450975"/>
          </a:xfrm>
          <a:ln/>
        </p:spPr>
        <p:txBody>
          <a:bodyPr lIns="0" tIns="84672" rIns="0" bIns="0" anchor="ct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ltLang="en-US" sz="4800" dirty="0">
                <a:solidFill>
                  <a:schemeClr val="tx1"/>
                </a:solidFill>
                <a:latin typeface="Calibri Light" panose="020F0302020204030204" pitchFamily="34" charset="0"/>
              </a:rPr>
              <a:t>People with Disabilities and Healthcare</a:t>
            </a:r>
          </a:p>
        </p:txBody>
      </p:sp>
      <p:sp>
        <p:nvSpPr>
          <p:cNvPr id="27650" name="Text Box 2"/>
          <p:cNvSpPr txBox="1">
            <a:spLocks noChangeArrowheads="1"/>
          </p:cNvSpPr>
          <p:nvPr/>
        </p:nvSpPr>
        <p:spPr bwMode="auto">
          <a:xfrm>
            <a:off x="1096963" y="1846263"/>
            <a:ext cx="10058400" cy="2671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6208"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2000"/>
              </a:lnSpc>
              <a:spcBef>
                <a:spcPts val="1200"/>
              </a:spcBef>
              <a:spcAft>
                <a:spcPts val="200"/>
              </a:spcAft>
            </a:pPr>
            <a:r>
              <a:rPr lang="en-US" altLang="en-US" sz="2600" dirty="0">
                <a:solidFill>
                  <a:schemeClr val="tx1"/>
                </a:solidFill>
                <a:latin typeface="Calibri" panose="020F0502020204030204" pitchFamily="34" charset="0"/>
              </a:rPr>
              <a:t>The number </a:t>
            </a:r>
            <a:r>
              <a:rPr lang="en-US" altLang="en-US" sz="2600" dirty="0" smtClean="0">
                <a:solidFill>
                  <a:schemeClr val="tx1"/>
                </a:solidFill>
                <a:latin typeface="Calibri" panose="020F0502020204030204" pitchFamily="34" charset="0"/>
              </a:rPr>
              <a:t>of </a:t>
            </a:r>
            <a:r>
              <a:rPr lang="en-US" altLang="en-US" sz="2600" dirty="0">
                <a:solidFill>
                  <a:schemeClr val="tx1"/>
                </a:solidFill>
                <a:latin typeface="Calibri" panose="020F0502020204030204" pitchFamily="34" charset="0"/>
              </a:rPr>
              <a:t>medical </a:t>
            </a:r>
            <a:r>
              <a:rPr lang="en-US" altLang="en-US" sz="2600" dirty="0" smtClean="0">
                <a:solidFill>
                  <a:schemeClr val="tx1"/>
                </a:solidFill>
                <a:latin typeface="Calibri" panose="020F0502020204030204" pitchFamily="34" charset="0"/>
              </a:rPr>
              <a:t>practitioners with disabilities, </a:t>
            </a:r>
            <a:r>
              <a:rPr lang="en-US" altLang="en-US" sz="2600" dirty="0">
                <a:solidFill>
                  <a:schemeClr val="tx1"/>
                </a:solidFill>
                <a:latin typeface="Calibri" panose="020F0502020204030204" pitchFamily="34" charset="0"/>
              </a:rPr>
              <a:t>especially doctors, is still fairly low. Medical practitioners are more likely to encounter patients when those patients are suffering than when they are thriving. That, combined with the use of tools that attempt to measure quality of life, can lead to a low evaluation of the value of disabled living.</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idx="4294967295"/>
          </p:nvPr>
        </p:nvSpPr>
        <p:spPr>
          <a:xfrm>
            <a:off x="1096963" y="287338"/>
            <a:ext cx="10058400" cy="911225"/>
          </a:xfrm>
          <a:ln/>
        </p:spPr>
        <p:txBody>
          <a:bodyPr/>
          <a:lstStyle/>
          <a:p>
            <a:pPr algn="ctr">
              <a:lnSpc>
                <a:spcPct val="85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ltLang="en-US" sz="4800" dirty="0">
                <a:solidFill>
                  <a:schemeClr val="tx1"/>
                </a:solidFill>
                <a:latin typeface="Calibri Light" panose="020F0302020204030204" pitchFamily="34" charset="0"/>
              </a:rPr>
              <a:t>Introduction</a:t>
            </a:r>
          </a:p>
        </p:txBody>
      </p:sp>
      <p:grpSp>
        <p:nvGrpSpPr>
          <p:cNvPr id="6146" name="Group 2"/>
          <p:cNvGrpSpPr>
            <a:grpSpLocks/>
          </p:cNvGrpSpPr>
          <p:nvPr/>
        </p:nvGrpSpPr>
        <p:grpSpPr bwMode="auto">
          <a:xfrm>
            <a:off x="1096963" y="1925638"/>
            <a:ext cx="5816600" cy="4111625"/>
            <a:chOff x="691" y="1213"/>
            <a:chExt cx="3664" cy="2590"/>
          </a:xfrm>
        </p:grpSpPr>
        <p:sp>
          <p:nvSpPr>
            <p:cNvPr id="6147" name="AutoShape 3"/>
            <p:cNvSpPr>
              <a:spLocks noChangeArrowheads="1"/>
            </p:cNvSpPr>
            <p:nvPr/>
          </p:nvSpPr>
          <p:spPr bwMode="auto">
            <a:xfrm>
              <a:off x="691" y="1213"/>
              <a:ext cx="3664" cy="2590"/>
            </a:xfrm>
            <a:prstGeom prst="roundRect">
              <a:avLst>
                <a:gd name="adj" fmla="val 3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48" name="Text Box 4"/>
            <p:cNvSpPr txBox="1">
              <a:spLocks noChangeArrowheads="1"/>
            </p:cNvSpPr>
            <p:nvPr/>
          </p:nvSpPr>
          <p:spPr bwMode="auto">
            <a:xfrm>
              <a:off x="691" y="1213"/>
              <a:ext cx="3664" cy="25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41313">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1pPr>
              <a:lvl2pPr marL="431800" indent="-21590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9pPr>
            </a:lstStyle>
            <a:p>
              <a:pPr marL="344487" indent="-342900" hangingPunct="1">
                <a:lnSpc>
                  <a:spcPct val="100000"/>
                </a:lnSpc>
                <a:buFont typeface="Arial" panose="020B0604020202020204" pitchFamily="34" charset="0"/>
                <a:buChar char="•"/>
              </a:pPr>
              <a:r>
                <a:rPr lang="en-US" altLang="en-US" sz="2400" dirty="0">
                  <a:latin typeface="+mn-lt"/>
                </a:rPr>
                <a:t>People with intellectual and developmental disabilities (I/DD) tend to lack equal access to organ </a:t>
              </a:r>
              <a:r>
                <a:rPr lang="en-US" altLang="en-US" sz="2400" dirty="0" smtClean="0">
                  <a:latin typeface="+mn-lt"/>
                </a:rPr>
                <a:t>transplantation</a:t>
              </a:r>
            </a:p>
            <a:p>
              <a:pPr marL="344487" indent="-342900" hangingPunct="1">
                <a:lnSpc>
                  <a:spcPct val="100000"/>
                </a:lnSpc>
                <a:buFont typeface="Arial" panose="020B0604020202020204" pitchFamily="34" charset="0"/>
                <a:buChar char="•"/>
              </a:pPr>
              <a:r>
                <a:rPr lang="en-US" altLang="en-US" sz="2400" dirty="0" smtClean="0">
                  <a:latin typeface="+mn-lt"/>
                </a:rPr>
                <a:t>Denials </a:t>
              </a:r>
              <a:r>
                <a:rPr lang="en-US" altLang="en-US" sz="2400" dirty="0">
                  <a:latin typeface="+mn-lt"/>
                </a:rPr>
                <a:t>of equal access may result </a:t>
              </a:r>
              <a:r>
                <a:rPr lang="en-US" altLang="en-US" sz="2400" dirty="0" smtClean="0">
                  <a:latin typeface="+mn-lt"/>
                </a:rPr>
                <a:t>from:</a:t>
              </a:r>
            </a:p>
            <a:p>
              <a:pPr marL="1144587" lvl="2" indent="-342900" hangingPunct="1">
                <a:lnSpc>
                  <a:spcPct val="100000"/>
                </a:lnSpc>
                <a:buFont typeface="Arial" panose="020B0604020202020204" pitchFamily="34" charset="0"/>
                <a:buChar char="•"/>
              </a:pPr>
              <a:r>
                <a:rPr lang="en-US" altLang="en-US" sz="2400" dirty="0" smtClean="0">
                  <a:latin typeface="+mn-lt"/>
                </a:rPr>
                <a:t>Organ </a:t>
              </a:r>
              <a:r>
                <a:rPr lang="en-US" altLang="en-US" sz="2400" dirty="0">
                  <a:latin typeface="+mn-lt"/>
                </a:rPr>
                <a:t>transplant center policies that exclude people with I/DD as </a:t>
              </a:r>
              <a:r>
                <a:rPr lang="en-US" altLang="en-US" sz="2400" dirty="0" smtClean="0">
                  <a:latin typeface="+mn-lt"/>
                </a:rPr>
                <a:t>candidates</a:t>
              </a:r>
            </a:p>
            <a:p>
              <a:pPr marL="1144587" lvl="2" indent="-342900" hangingPunct="1">
                <a:lnSpc>
                  <a:spcPct val="100000"/>
                </a:lnSpc>
                <a:buFont typeface="Arial" panose="020B0604020202020204" pitchFamily="34" charset="0"/>
                <a:buChar char="•"/>
              </a:pPr>
              <a:r>
                <a:rPr lang="en-US" altLang="en-US" sz="2400" dirty="0" smtClean="0">
                  <a:latin typeface="+mn-lt"/>
                </a:rPr>
                <a:t>Refusals </a:t>
              </a:r>
              <a:r>
                <a:rPr lang="en-US" altLang="en-US" sz="2400" dirty="0">
                  <a:latin typeface="+mn-lt"/>
                </a:rPr>
                <a:t>to evaluate a particular candidate’s medical suitability for an organ transplant </a:t>
              </a:r>
              <a:endParaRPr lang="en-US" altLang="en-US" sz="2400" dirty="0" smtClean="0">
                <a:latin typeface="+mn-lt"/>
              </a:endParaRPr>
            </a:p>
            <a:p>
              <a:pPr marL="1144587" lvl="2" indent="-342900" hangingPunct="1">
                <a:lnSpc>
                  <a:spcPct val="100000"/>
                </a:lnSpc>
                <a:buFont typeface="Arial" panose="020B0604020202020204" pitchFamily="34" charset="0"/>
                <a:buChar char="•"/>
              </a:pPr>
              <a:r>
                <a:rPr lang="en-US" altLang="en-US" sz="2400" dirty="0" smtClean="0">
                  <a:latin typeface="+mn-lt"/>
                </a:rPr>
                <a:t>The </a:t>
              </a:r>
              <a:r>
                <a:rPr lang="en-US" altLang="en-US" sz="2400" dirty="0">
                  <a:latin typeface="+mn-lt"/>
                </a:rPr>
                <a:t>use of psychosocial criteria</a:t>
              </a:r>
              <a:r>
                <a:rPr lang="en-US" altLang="en-US" sz="2400" dirty="0">
                  <a:latin typeface="Calibri" panose="020F0502020204030204" pitchFamily="34" charset="0"/>
                </a:rPr>
                <a:t/>
              </a:r>
              <a:br>
                <a:rPr lang="en-US" altLang="en-US" sz="2400" dirty="0">
                  <a:latin typeface="Calibri" panose="020F0502020204030204" pitchFamily="34" charset="0"/>
                </a:rPr>
              </a:br>
              <a:endParaRPr lang="en-US" altLang="en-US" sz="2400" dirty="0">
                <a:latin typeface="Calibri" panose="020F0502020204030204" pitchFamily="34" charset="0"/>
              </a:endParaRPr>
            </a:p>
          </p:txBody>
        </p:sp>
      </p:grpSp>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9063" y="2057400"/>
            <a:ext cx="3582987" cy="28051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6150" name="Group 6"/>
          <p:cNvGrpSpPr>
            <a:grpSpLocks/>
          </p:cNvGrpSpPr>
          <p:nvPr/>
        </p:nvGrpSpPr>
        <p:grpSpPr bwMode="auto">
          <a:xfrm>
            <a:off x="7418388" y="5075238"/>
            <a:ext cx="4224337" cy="638175"/>
            <a:chOff x="4673" y="3197"/>
            <a:chExt cx="2661" cy="402"/>
          </a:xfrm>
        </p:grpSpPr>
        <p:sp>
          <p:nvSpPr>
            <p:cNvPr id="6151" name="AutoShape 7"/>
            <p:cNvSpPr>
              <a:spLocks noChangeArrowheads="1"/>
            </p:cNvSpPr>
            <p:nvPr/>
          </p:nvSpPr>
          <p:spPr bwMode="auto">
            <a:xfrm>
              <a:off x="4673" y="3197"/>
              <a:ext cx="2661" cy="402"/>
            </a:xfrm>
            <a:prstGeom prst="roundRect">
              <a:avLst>
                <a:gd name="adj" fmla="val 245"/>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52" name="Text Box 8"/>
            <p:cNvSpPr txBox="1">
              <a:spLocks noChangeArrowheads="1"/>
            </p:cNvSpPr>
            <p:nvPr/>
          </p:nvSpPr>
          <p:spPr bwMode="auto">
            <a:xfrm>
              <a:off x="4673" y="3197"/>
              <a:ext cx="2661" cy="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en-US" altLang="en-US" dirty="0">
                  <a:latin typeface="Calibri" panose="020F0502020204030204" pitchFamily="34" charset="0"/>
                </a:rPr>
                <a:t>Description: Surgeon operating on a </a:t>
              </a:r>
              <a:r>
                <a:rPr lang="en-US" altLang="en-US" dirty="0" smtClean="0">
                  <a:latin typeface="Calibri" panose="020F0502020204030204" pitchFamily="34" charset="0"/>
                </a:rPr>
                <a:t>patient. </a:t>
              </a:r>
              <a:endParaRPr lang="en-US" altLang="en-US" dirty="0">
                <a:latin typeface="Calibri" panose="020F0502020204030204" pitchFamily="34" charset="0"/>
              </a:endParaRPr>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idx="4294967295"/>
          </p:nvPr>
        </p:nvSpPr>
        <p:spPr>
          <a:xfrm>
            <a:off x="1096963" y="287338"/>
            <a:ext cx="10058400" cy="1450975"/>
          </a:xfrm>
          <a:ln/>
        </p:spPr>
        <p:txBody>
          <a:bodyPr/>
          <a:lstStyle/>
          <a:p>
            <a:pPr>
              <a:lnSpc>
                <a:spcPct val="85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ltLang="en-US" sz="4800" dirty="0">
                <a:solidFill>
                  <a:schemeClr val="tx1"/>
                </a:solidFill>
                <a:latin typeface="Calibri Light" panose="020F0302020204030204" pitchFamily="34" charset="0"/>
              </a:rPr>
              <a:t>A Perfect Storm</a:t>
            </a:r>
          </a:p>
        </p:txBody>
      </p:sp>
      <p:sp>
        <p:nvSpPr>
          <p:cNvPr id="28674" name="Text Box 2"/>
          <p:cNvSpPr txBox="1">
            <a:spLocks noChangeArrowheads="1"/>
          </p:cNvSpPr>
          <p:nvPr/>
        </p:nvSpPr>
        <p:spPr bwMode="auto">
          <a:xfrm>
            <a:off x="1096963" y="1846263"/>
            <a:ext cx="100584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90488" indent="-90488">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200"/>
              </a:spcBef>
              <a:spcAft>
                <a:spcPts val="200"/>
              </a:spcAft>
              <a:buClr>
                <a:srgbClr val="E48312"/>
              </a:buClr>
              <a:buFont typeface="Calibri" panose="020F0502020204030204" pitchFamily="34" charset="0"/>
              <a:buChar char=" "/>
            </a:pPr>
            <a:r>
              <a:rPr lang="en-US" altLang="en-US" sz="2600" dirty="0">
                <a:solidFill>
                  <a:schemeClr val="tx1"/>
                </a:solidFill>
                <a:latin typeface="Calibri" panose="020F0502020204030204" pitchFamily="34" charset="0"/>
              </a:rPr>
              <a:t>The zero-sum nature of organ allocation and negative attitudes toward the value of people with disabilities’ lives in medical settings combine to create perfect conditions for discrimination. From talking over options for treating advanced disease with a doctor to getting listed for transplantation, there are many opportunities for a person with a disability’s candidacy for organ transplant to derail.</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1096963" y="287338"/>
            <a:ext cx="10058400" cy="1450975"/>
          </a:xfrm>
          <a:ln/>
        </p:spPr>
        <p:txBody>
          <a:bodyPr/>
          <a:lstStyle/>
          <a:p>
            <a:pPr>
              <a:lnSpc>
                <a:spcPct val="85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ltLang="en-US" sz="4800" dirty="0">
                <a:solidFill>
                  <a:schemeClr val="tx1"/>
                </a:solidFill>
                <a:latin typeface="Calibri Light" panose="020F0302020204030204" pitchFamily="34" charset="0"/>
              </a:rPr>
              <a:t>Organ Transplant Discrimination Against People With I/DD and The Law</a:t>
            </a:r>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675" y="2416175"/>
            <a:ext cx="4967288" cy="3235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6750" y="2419350"/>
            <a:ext cx="4848225" cy="32337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25604" name="Group 4"/>
          <p:cNvGrpSpPr>
            <a:grpSpLocks/>
          </p:cNvGrpSpPr>
          <p:nvPr/>
        </p:nvGrpSpPr>
        <p:grpSpPr bwMode="auto">
          <a:xfrm>
            <a:off x="5272088" y="2509838"/>
            <a:ext cx="1668462" cy="3654425"/>
            <a:chOff x="3321" y="1581"/>
            <a:chExt cx="1051" cy="2302"/>
          </a:xfrm>
        </p:grpSpPr>
        <p:sp>
          <p:nvSpPr>
            <p:cNvPr id="25605" name="AutoShape 5"/>
            <p:cNvSpPr>
              <a:spLocks noChangeArrowheads="1"/>
            </p:cNvSpPr>
            <p:nvPr/>
          </p:nvSpPr>
          <p:spPr bwMode="auto">
            <a:xfrm>
              <a:off x="3321" y="1581"/>
              <a:ext cx="1051" cy="2302"/>
            </a:xfrm>
            <a:prstGeom prst="roundRect">
              <a:avLst>
                <a:gd name="adj" fmla="val 93"/>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5606" name="Text Box 6"/>
            <p:cNvSpPr txBox="1">
              <a:spLocks noChangeArrowheads="1"/>
            </p:cNvSpPr>
            <p:nvPr/>
          </p:nvSpPr>
          <p:spPr bwMode="auto">
            <a:xfrm>
              <a:off x="3321" y="1581"/>
              <a:ext cx="1051" cy="23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en-US" altLang="en-US" dirty="0">
                  <a:latin typeface="Calibri" panose="020F0502020204030204" pitchFamily="34" charset="0"/>
                </a:rPr>
                <a:t>Description: Two pictures, one on the left and one on the right. </a:t>
              </a:r>
            </a:p>
            <a:p>
              <a:pPr hangingPunct="1">
                <a:lnSpc>
                  <a:spcPct val="100000"/>
                </a:lnSpc>
              </a:pPr>
              <a:endParaRPr lang="en-US" altLang="en-US" dirty="0">
                <a:latin typeface="Calibri" panose="020F0502020204030204" pitchFamily="34" charset="0"/>
              </a:endParaRPr>
            </a:p>
            <a:p>
              <a:pPr hangingPunct="1">
                <a:lnSpc>
                  <a:spcPct val="100000"/>
                </a:lnSpc>
              </a:pPr>
              <a:r>
                <a:rPr lang="en-US" altLang="en-US" dirty="0">
                  <a:latin typeface="Calibri" panose="020F0502020204030204" pitchFamily="34" charset="0"/>
                </a:rPr>
                <a:t>Left Picture: A photo of a gavel. </a:t>
              </a:r>
            </a:p>
            <a:p>
              <a:pPr hangingPunct="1">
                <a:lnSpc>
                  <a:spcPct val="100000"/>
                </a:lnSpc>
              </a:pPr>
              <a:endParaRPr lang="en-US" altLang="en-US" dirty="0">
                <a:latin typeface="Calibri" panose="020F0502020204030204" pitchFamily="34" charset="0"/>
              </a:endParaRPr>
            </a:p>
            <a:p>
              <a:pPr hangingPunct="1">
                <a:lnSpc>
                  <a:spcPct val="100000"/>
                </a:lnSpc>
              </a:pPr>
              <a:r>
                <a:rPr lang="en-US" altLang="en-US" dirty="0">
                  <a:latin typeface="Calibri" panose="020F0502020204030204" pitchFamily="34" charset="0"/>
                </a:rPr>
                <a:t>Right Picture: The Supreme Court.</a:t>
              </a:r>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idx="4294967295"/>
          </p:nvPr>
        </p:nvSpPr>
        <p:spPr>
          <a:xfrm>
            <a:off x="1096963" y="287338"/>
            <a:ext cx="10058400" cy="1450975"/>
          </a:xfrm>
          <a:ln/>
        </p:spPr>
        <p:txBody>
          <a:bodyPr/>
          <a:lstStyle/>
          <a:p>
            <a:pPr>
              <a:lnSpc>
                <a:spcPct val="85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ltLang="en-US" sz="4800" dirty="0">
                <a:solidFill>
                  <a:schemeClr val="tx1"/>
                </a:solidFill>
                <a:latin typeface="Calibri Light" panose="020F0302020204030204" pitchFamily="34" charset="0"/>
              </a:rPr>
              <a:t>Rarely-Litigated Issue</a:t>
            </a:r>
          </a:p>
        </p:txBody>
      </p:sp>
      <p:sp>
        <p:nvSpPr>
          <p:cNvPr id="29698" name="Text Box 2"/>
          <p:cNvSpPr txBox="1">
            <a:spLocks noChangeArrowheads="1"/>
          </p:cNvSpPr>
          <p:nvPr/>
        </p:nvSpPr>
        <p:spPr bwMode="auto">
          <a:xfrm>
            <a:off x="6324600" y="1905000"/>
            <a:ext cx="6065837"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200"/>
              </a:spcBef>
              <a:spcAft>
                <a:spcPts val="200"/>
              </a:spcAft>
            </a:pPr>
            <a:r>
              <a:rPr lang="en-US" altLang="en-US" sz="2600" dirty="0">
                <a:solidFill>
                  <a:schemeClr val="tx1"/>
                </a:solidFill>
                <a:latin typeface="Calibri" panose="020F0502020204030204" pitchFamily="34" charset="0"/>
              </a:rPr>
              <a:t>Individual organ allocation and transplant listing are rarely litigated because people who need organs need them urgently, and litigation takes time. Courts are also reluctant to interfere with doctors’ decisions about who is a medically appropriate transplant recipient.</a:t>
            </a:r>
          </a:p>
          <a:p>
            <a:pPr hangingPunct="1">
              <a:lnSpc>
                <a:spcPct val="90000"/>
              </a:lnSpc>
              <a:spcBef>
                <a:spcPts val="1200"/>
              </a:spcBef>
              <a:spcAft>
                <a:spcPts val="200"/>
              </a:spcAft>
            </a:pPr>
            <a:endParaRPr lang="en-US" altLang="en-US" sz="2000" dirty="0">
              <a:solidFill>
                <a:srgbClr val="404040"/>
              </a:solidFill>
              <a:latin typeface="Calibri" panose="020F050202020403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1" y="1905000"/>
            <a:ext cx="5532120" cy="3688080"/>
          </a:xfrm>
          <a:prstGeom prst="rect">
            <a:avLst/>
          </a:prstGeom>
        </p:spPr>
      </p:pic>
      <p:sp>
        <p:nvSpPr>
          <p:cNvPr id="3" name="TextBox 2"/>
          <p:cNvSpPr txBox="1"/>
          <p:nvPr/>
        </p:nvSpPr>
        <p:spPr>
          <a:xfrm>
            <a:off x="37171" y="5593080"/>
            <a:ext cx="6380145" cy="349968"/>
          </a:xfrm>
          <a:prstGeom prst="rect">
            <a:avLst/>
          </a:prstGeom>
          <a:noFill/>
        </p:spPr>
        <p:txBody>
          <a:bodyPr wrap="none" rtlCol="0">
            <a:spAutoFit/>
          </a:bodyPr>
          <a:lstStyle/>
          <a:p>
            <a:r>
              <a:rPr lang="en-US" dirty="0" smtClean="0">
                <a:latin typeface="+mj-lt"/>
              </a:rPr>
              <a:t>Description: sand falls through an hourglass surrounded by clocks.</a:t>
            </a:r>
            <a:endParaRPr lang="en-US" dirty="0">
              <a:latin typeface="+mj-lt"/>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idx="4294967295"/>
          </p:nvPr>
        </p:nvSpPr>
        <p:spPr>
          <a:xfrm>
            <a:off x="1096963" y="287338"/>
            <a:ext cx="10058400" cy="1450975"/>
          </a:xfrm>
          <a:ln/>
        </p:spPr>
        <p:txBody>
          <a:bodyPr lIns="0" tIns="84672" rIns="0" bIns="0" anchor="ct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ltLang="en-US" sz="4800" dirty="0" smtClean="0">
                <a:solidFill>
                  <a:schemeClr val="tx1"/>
                </a:solidFill>
                <a:latin typeface="Calibri Light" panose="020F0302020204030204" pitchFamily="34" charset="0"/>
              </a:rPr>
              <a:t>Litigation</a:t>
            </a:r>
            <a:endParaRPr lang="en-US" altLang="en-US" sz="4800" dirty="0">
              <a:solidFill>
                <a:schemeClr val="tx1"/>
              </a:solidFill>
              <a:latin typeface="Calibri Light" panose="020F0302020204030204" pitchFamily="34" charset="0"/>
            </a:endParaRPr>
          </a:p>
        </p:txBody>
      </p:sp>
      <p:sp>
        <p:nvSpPr>
          <p:cNvPr id="30722" name="Text Box 2"/>
          <p:cNvSpPr txBox="1">
            <a:spLocks noChangeArrowheads="1"/>
          </p:cNvSpPr>
          <p:nvPr/>
        </p:nvSpPr>
        <p:spPr bwMode="auto">
          <a:xfrm>
            <a:off x="1096963" y="1738313"/>
            <a:ext cx="10058400" cy="2584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6208"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2000"/>
              </a:lnSpc>
              <a:spcBef>
                <a:spcPts val="1200"/>
              </a:spcBef>
              <a:spcAft>
                <a:spcPts val="200"/>
              </a:spcAft>
            </a:pPr>
            <a:r>
              <a:rPr lang="en-US" altLang="en-US" sz="2600" dirty="0">
                <a:solidFill>
                  <a:schemeClr val="tx1"/>
                </a:solidFill>
                <a:latin typeface="Calibri" panose="020F0502020204030204" pitchFamily="34" charset="0"/>
              </a:rPr>
              <a:t>Litigation regarding limits on Medicaid or private insurance coverage for transplantation and associated care has been more common. However, a family's challenge to an OPTN rule limiting children under 12's access to lungs from older donors did result in a TRO and several children being listed as if they were 12 or older while the case progressed. </a:t>
            </a:r>
            <a:r>
              <a:rPr lang="en-US" altLang="en-US" sz="2600" i="1" dirty="0">
                <a:solidFill>
                  <a:schemeClr val="tx1"/>
                </a:solidFill>
                <a:latin typeface="Calibri" panose="020F0502020204030204" pitchFamily="34" charset="0"/>
              </a:rPr>
              <a:t>See </a:t>
            </a:r>
            <a:r>
              <a:rPr lang="en-US" altLang="en-US" sz="2600" i="1" dirty="0" err="1">
                <a:solidFill>
                  <a:schemeClr val="tx1"/>
                </a:solidFill>
                <a:latin typeface="Calibri" panose="020F0502020204030204" pitchFamily="34" charset="0"/>
              </a:rPr>
              <a:t>Murnaghan</a:t>
            </a:r>
            <a:r>
              <a:rPr lang="en-US" altLang="en-US" sz="2600" i="1" dirty="0">
                <a:solidFill>
                  <a:schemeClr val="tx1"/>
                </a:solidFill>
                <a:latin typeface="Calibri" panose="020F0502020204030204" pitchFamily="34" charset="0"/>
              </a:rPr>
              <a:t> v. United States Department of Health and Human Services</a:t>
            </a:r>
            <a:r>
              <a:rPr lang="en-US" altLang="en-US" sz="2600" dirty="0">
                <a:solidFill>
                  <a:schemeClr val="tx1"/>
                </a:solidFill>
                <a:latin typeface="Calibri" panose="020F0502020204030204" pitchFamily="34" charset="0"/>
              </a:rPr>
              <a:t>, No. 13-3083 (E.D. Pa. June 5, 2013). OPTN ultimately changed the rule</a:t>
            </a:r>
            <a:r>
              <a:rPr lang="en-US" altLang="en-US" sz="2600" dirty="0" smtClean="0">
                <a:solidFill>
                  <a:schemeClr val="tx1"/>
                </a:solidFill>
                <a:latin typeface="Calibri" panose="020F0502020204030204" pitchFamily="34" charset="0"/>
              </a:rPr>
              <a:t>. A challenge to geography playing a significant role in the distribution of lungs was successful in 2017. </a:t>
            </a:r>
            <a:r>
              <a:rPr lang="en-US" altLang="en-US" sz="2600" i="1" dirty="0" smtClean="0">
                <a:solidFill>
                  <a:schemeClr val="tx1"/>
                </a:solidFill>
                <a:latin typeface="Calibri" panose="020F0502020204030204" pitchFamily="34" charset="0"/>
              </a:rPr>
              <a:t>See Holman v. United States Department of Health and Human Services</a:t>
            </a:r>
            <a:r>
              <a:rPr lang="en-US" altLang="en-US" sz="2600" dirty="0" smtClean="0">
                <a:solidFill>
                  <a:schemeClr val="tx1"/>
                </a:solidFill>
                <a:latin typeface="Calibri" panose="020F0502020204030204" pitchFamily="34" charset="0"/>
              </a:rPr>
              <a:t>, No. 17-09041 (S.D.N.Y. 2017 Nov. 11, 2017).</a:t>
            </a:r>
            <a:endParaRPr lang="en-US" altLang="en-US" sz="2600" dirty="0">
              <a:solidFill>
                <a:schemeClr val="tx1"/>
              </a:solidFill>
              <a:latin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idx="4294967295"/>
          </p:nvPr>
        </p:nvSpPr>
        <p:spPr>
          <a:xfrm>
            <a:off x="1096963" y="287338"/>
            <a:ext cx="10058400" cy="1450975"/>
          </a:xfrm>
          <a:ln/>
        </p:spPr>
        <p:txBody>
          <a:bodyPr/>
          <a:lstStyle/>
          <a:p>
            <a:pPr>
              <a:lnSpc>
                <a:spcPct val="85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ltLang="en-US" sz="4800" dirty="0">
                <a:solidFill>
                  <a:schemeClr val="tx1"/>
                </a:solidFill>
                <a:latin typeface="Calibri Light" panose="020F0302020204030204" pitchFamily="34" charset="0"/>
              </a:rPr>
              <a:t>Federal Statutes</a:t>
            </a:r>
          </a:p>
        </p:txBody>
      </p:sp>
      <p:sp>
        <p:nvSpPr>
          <p:cNvPr id="31746" name="Text Box 2"/>
          <p:cNvSpPr txBox="1">
            <a:spLocks noChangeArrowheads="1"/>
          </p:cNvSpPr>
          <p:nvPr/>
        </p:nvSpPr>
        <p:spPr bwMode="auto">
          <a:xfrm>
            <a:off x="6934199" y="1749464"/>
            <a:ext cx="4221163"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90488" indent="-90488">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200"/>
              </a:spcBef>
              <a:spcAft>
                <a:spcPts val="200"/>
              </a:spcAft>
              <a:buClr>
                <a:srgbClr val="595959"/>
              </a:buClr>
              <a:buFont typeface="Calibri" panose="020F0502020204030204" pitchFamily="34" charset="0"/>
              <a:buChar char=" "/>
            </a:pPr>
            <a:r>
              <a:rPr lang="en-US" altLang="en-US" sz="2600" dirty="0">
                <a:solidFill>
                  <a:schemeClr val="tx1"/>
                </a:solidFill>
                <a:latin typeface="Calibri" panose="020F0502020204030204" pitchFamily="34" charset="0"/>
              </a:rPr>
              <a:t>Titles II and III of the ADA, the Rehabilitation Act, and the ACA may apply to a given medical setting.</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905000"/>
            <a:ext cx="5349240" cy="3566160"/>
          </a:xfrm>
          <a:prstGeom prst="rect">
            <a:avLst/>
          </a:prstGeom>
        </p:spPr>
      </p:pic>
      <p:sp>
        <p:nvSpPr>
          <p:cNvPr id="3" name="TextBox 2"/>
          <p:cNvSpPr txBox="1"/>
          <p:nvPr/>
        </p:nvSpPr>
        <p:spPr>
          <a:xfrm>
            <a:off x="1258981" y="5479869"/>
            <a:ext cx="3440878" cy="349968"/>
          </a:xfrm>
          <a:prstGeom prst="rect">
            <a:avLst/>
          </a:prstGeom>
          <a:noFill/>
        </p:spPr>
        <p:txBody>
          <a:bodyPr wrap="none" rtlCol="0">
            <a:spAutoFit/>
          </a:bodyPr>
          <a:lstStyle/>
          <a:p>
            <a:r>
              <a:rPr lang="en-US" dirty="0" smtClean="0">
                <a:latin typeface="+mj-lt"/>
              </a:rPr>
              <a:t>Description: two shelves of books. </a:t>
            </a:r>
            <a:endParaRPr lang="en-US" dirty="0">
              <a:latin typeface="+mj-lt"/>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idx="4294967295"/>
          </p:nvPr>
        </p:nvSpPr>
        <p:spPr>
          <a:xfrm>
            <a:off x="1096963" y="287338"/>
            <a:ext cx="10058400" cy="1450975"/>
          </a:xfrm>
          <a:ln/>
        </p:spPr>
        <p:txBody>
          <a:bodyPr/>
          <a:lstStyle/>
          <a:p>
            <a:pPr>
              <a:lnSpc>
                <a:spcPct val="85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ltLang="en-US" sz="4800" dirty="0">
                <a:solidFill>
                  <a:schemeClr val="tx1"/>
                </a:solidFill>
                <a:latin typeface="Calibri Light" panose="020F0302020204030204" pitchFamily="34" charset="0"/>
              </a:rPr>
              <a:t>ADA and </a:t>
            </a:r>
            <a:r>
              <a:rPr lang="en-US" altLang="en-US" sz="4800" dirty="0">
                <a:solidFill>
                  <a:schemeClr val="tx1"/>
                </a:solidFill>
                <a:latin typeface="Calibri Light" panose="020F0302020204030204" pitchFamily="34" charset="0"/>
                <a:cs typeface="Calibri Light" panose="020F0302020204030204" pitchFamily="34" charset="0"/>
              </a:rPr>
              <a:t>§</a:t>
            </a:r>
            <a:r>
              <a:rPr lang="en-US" altLang="en-US" sz="4800" dirty="0">
                <a:solidFill>
                  <a:schemeClr val="tx1"/>
                </a:solidFill>
                <a:latin typeface="Calibri Light" panose="020F0302020204030204" pitchFamily="34" charset="0"/>
              </a:rPr>
              <a:t>504</a:t>
            </a:r>
          </a:p>
        </p:txBody>
      </p:sp>
      <p:sp>
        <p:nvSpPr>
          <p:cNvPr id="32770" name="Text Box 2"/>
          <p:cNvSpPr txBox="1">
            <a:spLocks noChangeArrowheads="1"/>
          </p:cNvSpPr>
          <p:nvPr/>
        </p:nvSpPr>
        <p:spPr bwMode="auto">
          <a:xfrm>
            <a:off x="1096963" y="1846263"/>
            <a:ext cx="100584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9pPr>
          </a:lstStyle>
          <a:p>
            <a:pPr marL="457200" indent="-457200" hangingPunct="1">
              <a:lnSpc>
                <a:spcPct val="90000"/>
              </a:lnSpc>
              <a:spcBef>
                <a:spcPts val="1200"/>
              </a:spcBef>
              <a:spcAft>
                <a:spcPts val="200"/>
              </a:spcAft>
              <a:buFont typeface="Arial" panose="020B0604020202020204" pitchFamily="34" charset="0"/>
              <a:buChar char="•"/>
            </a:pPr>
            <a:r>
              <a:rPr lang="en-US" altLang="en-US" sz="2600" dirty="0" smtClean="0">
                <a:solidFill>
                  <a:schemeClr val="tx1"/>
                </a:solidFill>
                <a:latin typeface="Calibri" panose="020F0502020204030204" pitchFamily="34" charset="0"/>
              </a:rPr>
              <a:t>Enforced </a:t>
            </a:r>
            <a:r>
              <a:rPr lang="en-US" altLang="en-US" sz="2600" dirty="0">
                <a:solidFill>
                  <a:schemeClr val="tx1"/>
                </a:solidFill>
                <a:latin typeface="Calibri" panose="020F0502020204030204" pitchFamily="34" charset="0"/>
              </a:rPr>
              <a:t>by HHS </a:t>
            </a:r>
            <a:r>
              <a:rPr lang="en-US" altLang="en-US" sz="2600" dirty="0" smtClean="0">
                <a:solidFill>
                  <a:schemeClr val="tx1"/>
                </a:solidFill>
                <a:latin typeface="Calibri" panose="020F0502020204030204" pitchFamily="34" charset="0"/>
              </a:rPr>
              <a:t>OCR</a:t>
            </a:r>
          </a:p>
          <a:p>
            <a:pPr marL="457200" indent="-457200" hangingPunct="1">
              <a:lnSpc>
                <a:spcPct val="90000"/>
              </a:lnSpc>
              <a:spcBef>
                <a:spcPts val="1200"/>
              </a:spcBef>
              <a:spcAft>
                <a:spcPts val="200"/>
              </a:spcAft>
              <a:buFont typeface="Arial" panose="020B0604020202020204" pitchFamily="34" charset="0"/>
              <a:buChar char="•"/>
            </a:pPr>
            <a:r>
              <a:rPr lang="en-US" altLang="en-US" sz="2600" dirty="0" smtClean="0">
                <a:solidFill>
                  <a:schemeClr val="tx1"/>
                </a:solidFill>
                <a:latin typeface="Calibri" panose="020F0502020204030204" pitchFamily="34" charset="0"/>
              </a:rPr>
              <a:t>Guarantee </a:t>
            </a:r>
            <a:r>
              <a:rPr lang="en-US" altLang="en-US" sz="2600" dirty="0">
                <a:solidFill>
                  <a:schemeClr val="tx1"/>
                </a:solidFill>
                <a:latin typeface="Calibri" panose="020F0502020204030204" pitchFamily="34" charset="0"/>
              </a:rPr>
              <a:t>access for qualified persons with </a:t>
            </a:r>
            <a:r>
              <a:rPr lang="en-US" altLang="en-US" sz="2600" dirty="0" smtClean="0">
                <a:solidFill>
                  <a:schemeClr val="tx1"/>
                </a:solidFill>
                <a:latin typeface="Calibri" panose="020F0502020204030204" pitchFamily="34" charset="0"/>
              </a:rPr>
              <a:t>disabilities</a:t>
            </a:r>
          </a:p>
          <a:p>
            <a:pPr marL="457200" indent="-457200" hangingPunct="1">
              <a:lnSpc>
                <a:spcPct val="90000"/>
              </a:lnSpc>
              <a:spcBef>
                <a:spcPts val="1200"/>
              </a:spcBef>
              <a:spcAft>
                <a:spcPts val="200"/>
              </a:spcAft>
              <a:buFont typeface="Arial" panose="020B0604020202020204" pitchFamily="34" charset="0"/>
              <a:buChar char="•"/>
            </a:pPr>
            <a:r>
              <a:rPr lang="en-US" altLang="en-US" sz="2600" dirty="0" smtClean="0">
                <a:solidFill>
                  <a:schemeClr val="tx1"/>
                </a:solidFill>
                <a:latin typeface="Calibri" panose="020F0502020204030204" pitchFamily="34" charset="0"/>
              </a:rPr>
              <a:t>Guarantee </a:t>
            </a:r>
            <a:r>
              <a:rPr lang="en-US" altLang="en-US" sz="2600" dirty="0">
                <a:solidFill>
                  <a:schemeClr val="tx1"/>
                </a:solidFill>
                <a:latin typeface="Calibri" panose="020F0502020204030204" pitchFamily="34" charset="0"/>
              </a:rPr>
              <a:t>of reasonable accommodations if needed to allow qualified persons with disabilities to use the program or </a:t>
            </a:r>
            <a:r>
              <a:rPr lang="en-US" altLang="en-US" sz="2600" dirty="0" smtClean="0">
                <a:solidFill>
                  <a:schemeClr val="tx1"/>
                </a:solidFill>
                <a:latin typeface="Calibri" panose="020F0502020204030204" pitchFamily="34" charset="0"/>
              </a:rPr>
              <a:t>service</a:t>
            </a:r>
          </a:p>
          <a:p>
            <a:pPr marL="457200" indent="-457200" hangingPunct="1">
              <a:lnSpc>
                <a:spcPct val="90000"/>
              </a:lnSpc>
              <a:spcBef>
                <a:spcPts val="1200"/>
              </a:spcBef>
              <a:spcAft>
                <a:spcPts val="200"/>
              </a:spcAft>
              <a:buFont typeface="Arial" panose="020B0604020202020204" pitchFamily="34" charset="0"/>
              <a:buChar char="•"/>
            </a:pPr>
            <a:r>
              <a:rPr lang="en-US" altLang="en-US" sz="2600" dirty="0" smtClean="0">
                <a:solidFill>
                  <a:schemeClr val="tx1"/>
                </a:solidFill>
                <a:latin typeface="Calibri" panose="020F0502020204030204" pitchFamily="34" charset="0"/>
              </a:rPr>
              <a:t>Rehabilitation </a:t>
            </a:r>
            <a:r>
              <a:rPr lang="en-US" altLang="en-US" sz="2600" dirty="0">
                <a:solidFill>
                  <a:schemeClr val="tx1"/>
                </a:solidFill>
                <a:latin typeface="Calibri" panose="020F0502020204030204" pitchFamily="34" charset="0"/>
              </a:rPr>
              <a:t>Act applies to religious hospitals receiving federal funding</a:t>
            </a:r>
          </a:p>
          <a:p>
            <a:pPr hangingPunct="1">
              <a:lnSpc>
                <a:spcPct val="90000"/>
              </a:lnSpc>
              <a:spcBef>
                <a:spcPts val="1200"/>
              </a:spcBef>
              <a:spcAft>
                <a:spcPts val="200"/>
              </a:spcAft>
            </a:pPr>
            <a:endParaRPr lang="en-US" altLang="en-US" sz="2000" dirty="0">
              <a:solidFill>
                <a:srgbClr val="404040"/>
              </a:solidFill>
              <a:latin typeface="Calibri" panose="020F0502020204030204" pitchFamily="34" charset="0"/>
            </a:endParaRPr>
          </a:p>
          <a:p>
            <a:pPr hangingPunct="1">
              <a:lnSpc>
                <a:spcPct val="90000"/>
              </a:lnSpc>
              <a:spcBef>
                <a:spcPts val="1200"/>
              </a:spcBef>
              <a:spcAft>
                <a:spcPts val="200"/>
              </a:spcAft>
            </a:pPr>
            <a:endParaRPr lang="en-US" altLang="en-US" sz="2000" dirty="0">
              <a:solidFill>
                <a:srgbClr val="404040"/>
              </a:solidFill>
              <a:latin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idx="4294967295"/>
          </p:nvPr>
        </p:nvSpPr>
        <p:spPr>
          <a:xfrm>
            <a:off x="1096963" y="287338"/>
            <a:ext cx="10058400" cy="1450975"/>
          </a:xfrm>
          <a:ln/>
        </p:spPr>
        <p:txBody>
          <a:bodyPr/>
          <a:lstStyle/>
          <a:p>
            <a:pPr>
              <a:lnSpc>
                <a:spcPct val="85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ltLang="en-US" sz="4800" dirty="0">
                <a:solidFill>
                  <a:schemeClr val="tx1"/>
                </a:solidFill>
                <a:latin typeface="Calibri Light" panose="020F0302020204030204" pitchFamily="34" charset="0"/>
              </a:rPr>
              <a:t>ACA </a:t>
            </a:r>
            <a:r>
              <a:rPr lang="en-US" altLang="en-US" sz="4800" dirty="0">
                <a:solidFill>
                  <a:schemeClr val="tx1"/>
                </a:solidFill>
                <a:latin typeface="Calibri Light" panose="020F0302020204030204" pitchFamily="34" charset="0"/>
                <a:cs typeface="Calibri Light" panose="020F0302020204030204" pitchFamily="34" charset="0"/>
              </a:rPr>
              <a:t>§1557</a:t>
            </a:r>
          </a:p>
        </p:txBody>
      </p:sp>
      <p:sp>
        <p:nvSpPr>
          <p:cNvPr id="33794" name="Text Box 2"/>
          <p:cNvSpPr txBox="1">
            <a:spLocks noChangeArrowheads="1"/>
          </p:cNvSpPr>
          <p:nvPr/>
        </p:nvSpPr>
        <p:spPr bwMode="auto">
          <a:xfrm>
            <a:off x="1096963" y="1846263"/>
            <a:ext cx="100584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90488" indent="-90488">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9pPr>
          </a:lstStyle>
          <a:p>
            <a:pPr marL="457200" indent="-457200" hangingPunct="1">
              <a:lnSpc>
                <a:spcPct val="90000"/>
              </a:lnSpc>
              <a:spcBef>
                <a:spcPts val="1200"/>
              </a:spcBef>
              <a:spcAft>
                <a:spcPts val="200"/>
              </a:spcAft>
              <a:buFont typeface="Arial" panose="020B0604020202020204" pitchFamily="34" charset="0"/>
              <a:buChar char="•"/>
            </a:pPr>
            <a:r>
              <a:rPr lang="en-US" altLang="en-US" sz="2600" dirty="0" smtClean="0">
                <a:solidFill>
                  <a:schemeClr val="tx1"/>
                </a:solidFill>
                <a:latin typeface="Calibri" panose="020F0502020204030204" pitchFamily="34" charset="0"/>
              </a:rPr>
              <a:t>Enforced </a:t>
            </a:r>
            <a:r>
              <a:rPr lang="en-US" altLang="en-US" sz="2600" dirty="0">
                <a:solidFill>
                  <a:schemeClr val="tx1"/>
                </a:solidFill>
                <a:latin typeface="Calibri" panose="020F0502020204030204" pitchFamily="34" charset="0"/>
              </a:rPr>
              <a:t>by HHS </a:t>
            </a:r>
            <a:r>
              <a:rPr lang="en-US" altLang="en-US" sz="2600" dirty="0" smtClean="0">
                <a:solidFill>
                  <a:schemeClr val="tx1"/>
                </a:solidFill>
                <a:latin typeface="Calibri" panose="020F0502020204030204" pitchFamily="34" charset="0"/>
              </a:rPr>
              <a:t>OCR</a:t>
            </a:r>
          </a:p>
          <a:p>
            <a:pPr marL="457200" indent="-457200" hangingPunct="1">
              <a:lnSpc>
                <a:spcPct val="90000"/>
              </a:lnSpc>
              <a:spcBef>
                <a:spcPts val="1200"/>
              </a:spcBef>
              <a:spcAft>
                <a:spcPts val="200"/>
              </a:spcAft>
              <a:buFont typeface="Arial" panose="020B0604020202020204" pitchFamily="34" charset="0"/>
              <a:buChar char="•"/>
            </a:pPr>
            <a:r>
              <a:rPr lang="en-US" altLang="en-US" sz="2600" dirty="0" smtClean="0">
                <a:solidFill>
                  <a:schemeClr val="tx1"/>
                </a:solidFill>
                <a:latin typeface="Calibri" panose="020F0502020204030204" pitchFamily="34" charset="0"/>
              </a:rPr>
              <a:t>Covers </a:t>
            </a:r>
            <a:r>
              <a:rPr lang="en-US" altLang="en-US" sz="2600" dirty="0">
                <a:solidFill>
                  <a:schemeClr val="tx1"/>
                </a:solidFill>
                <a:latin typeface="Calibri" panose="020F0502020204030204" pitchFamily="34" charset="0"/>
              </a:rPr>
              <a:t>health programs or activities receiving federal funding, including insurance </a:t>
            </a:r>
            <a:r>
              <a:rPr lang="en-US" altLang="en-US" sz="2600" dirty="0" smtClean="0">
                <a:solidFill>
                  <a:schemeClr val="tx1"/>
                </a:solidFill>
                <a:latin typeface="Calibri" panose="020F0502020204030204" pitchFamily="34" charset="0"/>
              </a:rPr>
              <a:t>marketplaces</a:t>
            </a:r>
          </a:p>
          <a:p>
            <a:pPr marL="457200" indent="-457200" hangingPunct="1">
              <a:lnSpc>
                <a:spcPct val="90000"/>
              </a:lnSpc>
              <a:spcBef>
                <a:spcPts val="1200"/>
              </a:spcBef>
              <a:spcAft>
                <a:spcPts val="200"/>
              </a:spcAft>
              <a:buFont typeface="Arial" panose="020B0604020202020204" pitchFamily="34" charset="0"/>
              <a:buChar char="•"/>
            </a:pPr>
            <a:r>
              <a:rPr lang="en-US" altLang="en-US" sz="2600" dirty="0" smtClean="0">
                <a:solidFill>
                  <a:schemeClr val="tx1"/>
                </a:solidFill>
                <a:latin typeface="Calibri" panose="020F0502020204030204" pitchFamily="34" charset="0"/>
              </a:rPr>
              <a:t>Covers </a:t>
            </a:r>
            <a:r>
              <a:rPr lang="en-US" altLang="en-US" sz="2600" dirty="0">
                <a:solidFill>
                  <a:schemeClr val="tx1"/>
                </a:solidFill>
                <a:latin typeface="Calibri" panose="020F0502020204030204" pitchFamily="34" charset="0"/>
              </a:rPr>
              <a:t>programs and activities administered by Executive </a:t>
            </a:r>
            <a:r>
              <a:rPr lang="en-US" altLang="en-US" sz="2600" dirty="0" smtClean="0">
                <a:solidFill>
                  <a:schemeClr val="tx1"/>
                </a:solidFill>
                <a:latin typeface="Calibri" panose="020F0502020204030204" pitchFamily="34" charset="0"/>
              </a:rPr>
              <a:t>agencies</a:t>
            </a:r>
          </a:p>
          <a:p>
            <a:pPr marL="457200" indent="-457200" hangingPunct="1">
              <a:lnSpc>
                <a:spcPct val="90000"/>
              </a:lnSpc>
              <a:spcBef>
                <a:spcPts val="1200"/>
              </a:spcBef>
              <a:spcAft>
                <a:spcPts val="200"/>
              </a:spcAft>
              <a:buFont typeface="Arial" panose="020B0604020202020204" pitchFamily="34" charset="0"/>
              <a:buChar char="•"/>
            </a:pPr>
            <a:r>
              <a:rPr lang="en-US" altLang="en-US" sz="2600" dirty="0" smtClean="0">
                <a:solidFill>
                  <a:schemeClr val="tx1"/>
                </a:solidFill>
                <a:latin typeface="Calibri" panose="020F0502020204030204" pitchFamily="34" charset="0"/>
              </a:rPr>
              <a:t>Covers </a:t>
            </a:r>
            <a:r>
              <a:rPr lang="en-US" altLang="en-US" sz="2600" dirty="0">
                <a:solidFill>
                  <a:schemeClr val="tx1"/>
                </a:solidFill>
                <a:latin typeface="Calibri" panose="020F0502020204030204" pitchFamily="34" charset="0"/>
              </a:rPr>
              <a:t>programs and activities established under Title I of the ACA or its </a:t>
            </a:r>
            <a:r>
              <a:rPr lang="en-US" altLang="en-US" sz="2600" dirty="0" smtClean="0">
                <a:solidFill>
                  <a:schemeClr val="tx1"/>
                </a:solidFill>
                <a:latin typeface="Calibri" panose="020F0502020204030204" pitchFamily="34" charset="0"/>
              </a:rPr>
              <a:t>amendments</a:t>
            </a:r>
          </a:p>
          <a:p>
            <a:pPr marL="457200" indent="-457200" hangingPunct="1">
              <a:lnSpc>
                <a:spcPct val="90000"/>
              </a:lnSpc>
              <a:spcBef>
                <a:spcPts val="1200"/>
              </a:spcBef>
              <a:spcAft>
                <a:spcPts val="200"/>
              </a:spcAft>
              <a:buFont typeface="Arial" panose="020B0604020202020204" pitchFamily="34" charset="0"/>
              <a:buChar char="•"/>
            </a:pPr>
            <a:r>
              <a:rPr lang="en-US" altLang="en-US" sz="2600" dirty="0" smtClean="0">
                <a:solidFill>
                  <a:schemeClr val="tx1"/>
                </a:solidFill>
                <a:latin typeface="Calibri" panose="020F0502020204030204" pitchFamily="34" charset="0"/>
              </a:rPr>
              <a:t>Prohibits </a:t>
            </a:r>
            <a:r>
              <a:rPr lang="en-US" altLang="en-US" sz="2600" dirty="0">
                <a:solidFill>
                  <a:schemeClr val="tx1"/>
                </a:solidFill>
                <a:latin typeface="Calibri" panose="020F0502020204030204" pitchFamily="34" charset="0"/>
              </a:rPr>
              <a:t>discrimination as defined in Section 504 of the Rehabilitation Act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idx="4294967295"/>
          </p:nvPr>
        </p:nvSpPr>
        <p:spPr>
          <a:xfrm>
            <a:off x="1096963" y="287338"/>
            <a:ext cx="10058400" cy="1450975"/>
          </a:xfrm>
          <a:ln/>
        </p:spPr>
        <p:txBody>
          <a:bodyPr/>
          <a:lstStyle/>
          <a:p>
            <a:pPr>
              <a:lnSpc>
                <a:spcPct val="85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ltLang="en-US" sz="4800" dirty="0">
                <a:solidFill>
                  <a:schemeClr val="tx1"/>
                </a:solidFill>
                <a:latin typeface="Calibri Light" panose="020F0302020204030204" pitchFamily="34" charset="0"/>
              </a:rPr>
              <a:t>Federal Law Protects:</a:t>
            </a:r>
          </a:p>
        </p:txBody>
      </p:sp>
      <p:sp>
        <p:nvSpPr>
          <p:cNvPr id="34818" name="Text Box 2"/>
          <p:cNvSpPr txBox="1">
            <a:spLocks noChangeArrowheads="1"/>
          </p:cNvSpPr>
          <p:nvPr/>
        </p:nvSpPr>
        <p:spPr bwMode="auto">
          <a:xfrm>
            <a:off x="1096963" y="1846263"/>
            <a:ext cx="100584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90488" indent="-90488">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9pPr>
          </a:lstStyle>
          <a:p>
            <a:pPr marL="457200" indent="-457200" hangingPunct="1">
              <a:lnSpc>
                <a:spcPct val="90000"/>
              </a:lnSpc>
              <a:spcBef>
                <a:spcPts val="1200"/>
              </a:spcBef>
              <a:spcAft>
                <a:spcPts val="200"/>
              </a:spcAft>
              <a:buClrTx/>
              <a:buFont typeface="Arial" panose="020B0604020202020204" pitchFamily="34" charset="0"/>
              <a:buChar char="•"/>
            </a:pPr>
            <a:r>
              <a:rPr lang="en-US" altLang="en-US" sz="2600" dirty="0" smtClean="0">
                <a:solidFill>
                  <a:schemeClr val="tx1"/>
                </a:solidFill>
                <a:latin typeface="Calibri" panose="020F0502020204030204" pitchFamily="34" charset="0"/>
              </a:rPr>
              <a:t>Good </a:t>
            </a:r>
            <a:r>
              <a:rPr lang="en-US" altLang="en-US" sz="2600" dirty="0">
                <a:solidFill>
                  <a:schemeClr val="tx1"/>
                </a:solidFill>
                <a:latin typeface="Calibri" panose="020F0502020204030204" pitchFamily="34" charset="0"/>
              </a:rPr>
              <a:t>transplant candidates with disabilities from being declined listing merely because a doctor or hospital believes saving a nondisabled life is a better use of scarce organs</a:t>
            </a:r>
          </a:p>
          <a:p>
            <a:pPr marL="457200" indent="-457200" hangingPunct="1">
              <a:lnSpc>
                <a:spcPct val="90000"/>
              </a:lnSpc>
              <a:spcBef>
                <a:spcPts val="1200"/>
              </a:spcBef>
              <a:spcAft>
                <a:spcPts val="200"/>
              </a:spcAft>
              <a:buClrTx/>
              <a:buFont typeface="Arial" panose="020B0604020202020204" pitchFamily="34" charset="0"/>
              <a:buChar char="•"/>
            </a:pPr>
            <a:r>
              <a:rPr lang="en-US" altLang="en-US" sz="2600" dirty="0" smtClean="0">
                <a:solidFill>
                  <a:schemeClr val="tx1"/>
                </a:solidFill>
                <a:latin typeface="Calibri" panose="020F0502020204030204" pitchFamily="34" charset="0"/>
              </a:rPr>
              <a:t>People </a:t>
            </a:r>
            <a:r>
              <a:rPr lang="en-US" altLang="en-US" sz="2600" dirty="0">
                <a:solidFill>
                  <a:schemeClr val="tx1"/>
                </a:solidFill>
                <a:latin typeface="Calibri" panose="020F0502020204030204" pitchFamily="34" charset="0"/>
              </a:rPr>
              <a:t>with disabilities’ right to reasonable accommodations in the transplant process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idx="4294967295"/>
          </p:nvPr>
        </p:nvSpPr>
        <p:spPr>
          <a:xfrm>
            <a:off x="1096963" y="287338"/>
            <a:ext cx="10058400" cy="1450975"/>
          </a:xfrm>
          <a:ln/>
        </p:spPr>
        <p:txBody>
          <a:bodyPr/>
          <a:lstStyle/>
          <a:p>
            <a:pPr>
              <a:lnSpc>
                <a:spcPct val="85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ltLang="en-US" sz="4800" dirty="0">
                <a:solidFill>
                  <a:schemeClr val="tx1"/>
                </a:solidFill>
                <a:latin typeface="Calibri Light" panose="020F0302020204030204" pitchFamily="34" charset="0"/>
              </a:rPr>
              <a:t>States with additional protections:</a:t>
            </a:r>
          </a:p>
        </p:txBody>
      </p:sp>
      <p:sp>
        <p:nvSpPr>
          <p:cNvPr id="35842" name="Text Box 2"/>
          <p:cNvSpPr txBox="1">
            <a:spLocks noChangeArrowheads="1"/>
          </p:cNvSpPr>
          <p:nvPr/>
        </p:nvSpPr>
        <p:spPr bwMode="auto">
          <a:xfrm>
            <a:off x="1096963" y="1846263"/>
            <a:ext cx="100584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90488" indent="-90488">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9pPr>
          </a:lstStyle>
          <a:p>
            <a:pPr marL="457200" indent="-457200" hangingPunct="1">
              <a:lnSpc>
                <a:spcPct val="90000"/>
              </a:lnSpc>
              <a:spcBef>
                <a:spcPts val="1200"/>
              </a:spcBef>
              <a:spcAft>
                <a:spcPts val="200"/>
              </a:spcAft>
              <a:buClrTx/>
              <a:buFont typeface="Arial" panose="020B0604020202020204" pitchFamily="34" charset="0"/>
              <a:buChar char="•"/>
            </a:pPr>
            <a:r>
              <a:rPr lang="en-US" altLang="en-US" sz="2600" dirty="0" smtClean="0">
                <a:solidFill>
                  <a:schemeClr val="tx1"/>
                </a:solidFill>
                <a:latin typeface="Calibri" panose="020F0502020204030204" pitchFamily="34" charset="0"/>
              </a:rPr>
              <a:t>California</a:t>
            </a:r>
            <a:endParaRPr lang="en-US" altLang="en-US" sz="2600" dirty="0">
              <a:solidFill>
                <a:schemeClr val="tx1"/>
              </a:solidFill>
              <a:latin typeface="Calibri" panose="020F0502020204030204" pitchFamily="34" charset="0"/>
            </a:endParaRPr>
          </a:p>
          <a:p>
            <a:pPr marL="457200" indent="-457200" hangingPunct="1">
              <a:lnSpc>
                <a:spcPct val="90000"/>
              </a:lnSpc>
              <a:spcBef>
                <a:spcPts val="1200"/>
              </a:spcBef>
              <a:spcAft>
                <a:spcPts val="200"/>
              </a:spcAft>
              <a:buClrTx/>
              <a:buFont typeface="Arial" panose="020B0604020202020204" pitchFamily="34" charset="0"/>
              <a:buChar char="•"/>
            </a:pPr>
            <a:r>
              <a:rPr lang="en-US" altLang="en-US" sz="2600" dirty="0" smtClean="0">
                <a:solidFill>
                  <a:schemeClr val="tx1"/>
                </a:solidFill>
                <a:latin typeface="Calibri" panose="020F0502020204030204" pitchFamily="34" charset="0"/>
              </a:rPr>
              <a:t>Kansas</a:t>
            </a:r>
            <a:endParaRPr lang="en-US" altLang="en-US" sz="2600" dirty="0">
              <a:solidFill>
                <a:schemeClr val="tx1"/>
              </a:solidFill>
              <a:latin typeface="Calibri" panose="020F0502020204030204" pitchFamily="34" charset="0"/>
            </a:endParaRPr>
          </a:p>
          <a:p>
            <a:pPr marL="457200" indent="-457200" hangingPunct="1">
              <a:lnSpc>
                <a:spcPct val="90000"/>
              </a:lnSpc>
              <a:spcBef>
                <a:spcPts val="1200"/>
              </a:spcBef>
              <a:spcAft>
                <a:spcPts val="200"/>
              </a:spcAft>
              <a:buClrTx/>
              <a:buFont typeface="Arial" panose="020B0604020202020204" pitchFamily="34" charset="0"/>
              <a:buChar char="•"/>
            </a:pPr>
            <a:r>
              <a:rPr lang="en-US" altLang="en-US" sz="2600" dirty="0" smtClean="0">
                <a:solidFill>
                  <a:schemeClr val="tx1"/>
                </a:solidFill>
                <a:latin typeface="Calibri" panose="020F0502020204030204" pitchFamily="34" charset="0"/>
              </a:rPr>
              <a:t>Maryland</a:t>
            </a:r>
            <a:endParaRPr lang="en-US" altLang="en-US" sz="2600" dirty="0">
              <a:solidFill>
                <a:schemeClr val="tx1"/>
              </a:solidFill>
              <a:latin typeface="Calibri" panose="020F0502020204030204" pitchFamily="34" charset="0"/>
            </a:endParaRPr>
          </a:p>
          <a:p>
            <a:pPr marL="457200" indent="-457200" hangingPunct="1">
              <a:lnSpc>
                <a:spcPct val="90000"/>
              </a:lnSpc>
              <a:spcBef>
                <a:spcPts val="1200"/>
              </a:spcBef>
              <a:spcAft>
                <a:spcPts val="200"/>
              </a:spcAft>
              <a:buClrTx/>
              <a:buFont typeface="Arial" panose="020B0604020202020204" pitchFamily="34" charset="0"/>
              <a:buChar char="•"/>
            </a:pPr>
            <a:r>
              <a:rPr lang="en-US" altLang="en-US" sz="2600" dirty="0" smtClean="0">
                <a:solidFill>
                  <a:schemeClr val="tx1"/>
                </a:solidFill>
                <a:latin typeface="Calibri" panose="020F0502020204030204" pitchFamily="34" charset="0"/>
              </a:rPr>
              <a:t>Massachusetts</a:t>
            </a:r>
            <a:endParaRPr lang="en-US" altLang="en-US" sz="2600" dirty="0">
              <a:solidFill>
                <a:schemeClr val="tx1"/>
              </a:solidFill>
              <a:latin typeface="Calibri" panose="020F0502020204030204" pitchFamily="34" charset="0"/>
            </a:endParaRPr>
          </a:p>
          <a:p>
            <a:pPr marL="457200" indent="-457200" hangingPunct="1">
              <a:lnSpc>
                <a:spcPct val="90000"/>
              </a:lnSpc>
              <a:spcBef>
                <a:spcPts val="1200"/>
              </a:spcBef>
              <a:spcAft>
                <a:spcPts val="200"/>
              </a:spcAft>
              <a:buClrTx/>
              <a:buFont typeface="Arial" panose="020B0604020202020204" pitchFamily="34" charset="0"/>
              <a:buChar char="•"/>
            </a:pPr>
            <a:r>
              <a:rPr lang="en-US" altLang="en-US" sz="2600" dirty="0" smtClean="0">
                <a:solidFill>
                  <a:schemeClr val="tx1"/>
                </a:solidFill>
                <a:latin typeface="Calibri" panose="020F0502020204030204" pitchFamily="34" charset="0"/>
              </a:rPr>
              <a:t>New </a:t>
            </a:r>
            <a:r>
              <a:rPr lang="en-US" altLang="en-US" sz="2600" dirty="0">
                <a:solidFill>
                  <a:schemeClr val="tx1"/>
                </a:solidFill>
                <a:latin typeface="Calibri" panose="020F0502020204030204" pitchFamily="34" charset="0"/>
              </a:rPr>
              <a:t>Jersey</a:t>
            </a:r>
          </a:p>
          <a:p>
            <a:pPr marL="457200" indent="-457200" hangingPunct="1">
              <a:lnSpc>
                <a:spcPct val="90000"/>
              </a:lnSpc>
              <a:spcBef>
                <a:spcPts val="1200"/>
              </a:spcBef>
              <a:spcAft>
                <a:spcPts val="200"/>
              </a:spcAft>
              <a:buClrTx/>
              <a:buFont typeface="Arial" panose="020B0604020202020204" pitchFamily="34" charset="0"/>
              <a:buChar char="•"/>
            </a:pPr>
            <a:r>
              <a:rPr lang="en-US" altLang="en-US" sz="2600" dirty="0" smtClean="0">
                <a:solidFill>
                  <a:schemeClr val="tx1"/>
                </a:solidFill>
                <a:latin typeface="Calibri" panose="020F0502020204030204" pitchFamily="34" charset="0"/>
              </a:rPr>
              <a:t>Oregon</a:t>
            </a:r>
            <a:endParaRPr lang="en-US" altLang="en-US" sz="2600" dirty="0">
              <a:solidFill>
                <a:schemeClr val="tx1"/>
              </a:solidFill>
              <a:latin typeface="Calibri" panose="020F0502020204030204" pitchFamily="34" charset="0"/>
            </a:endParaRPr>
          </a:p>
          <a:p>
            <a:pPr marL="457200" indent="-457200" hangingPunct="1">
              <a:lnSpc>
                <a:spcPct val="90000"/>
              </a:lnSpc>
              <a:spcBef>
                <a:spcPts val="1200"/>
              </a:spcBef>
              <a:spcAft>
                <a:spcPts val="200"/>
              </a:spcAft>
              <a:buClrTx/>
              <a:buFont typeface="Arial" panose="020B0604020202020204" pitchFamily="34" charset="0"/>
              <a:buChar char="•"/>
            </a:pPr>
            <a:r>
              <a:rPr lang="en-US" altLang="en-US" sz="2600" dirty="0" smtClean="0">
                <a:solidFill>
                  <a:schemeClr val="tx1"/>
                </a:solidFill>
                <a:latin typeface="Calibri" panose="020F0502020204030204" pitchFamily="34" charset="0"/>
              </a:rPr>
              <a:t>Pennsylvania</a:t>
            </a:r>
            <a:endParaRPr lang="en-US" altLang="en-US" sz="2600" dirty="0">
              <a:solidFill>
                <a:schemeClr val="tx1"/>
              </a:solidFill>
              <a:latin typeface="Calibri" panose="020F050202020403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1868034"/>
            <a:ext cx="5906584" cy="3749040"/>
          </a:xfrm>
          <a:prstGeom prst="rect">
            <a:avLst/>
          </a:prstGeom>
        </p:spPr>
      </p:pic>
      <p:sp>
        <p:nvSpPr>
          <p:cNvPr id="3" name="TextBox 2"/>
          <p:cNvSpPr txBox="1"/>
          <p:nvPr/>
        </p:nvSpPr>
        <p:spPr>
          <a:xfrm>
            <a:off x="5156757" y="5646057"/>
            <a:ext cx="5499069" cy="349968"/>
          </a:xfrm>
          <a:prstGeom prst="rect">
            <a:avLst/>
          </a:prstGeom>
          <a:noFill/>
        </p:spPr>
        <p:txBody>
          <a:bodyPr wrap="none" rtlCol="0">
            <a:spAutoFit/>
          </a:bodyPr>
          <a:lstStyle/>
          <a:p>
            <a:r>
              <a:rPr lang="en-US" dirty="0" smtClean="0">
                <a:latin typeface="+mj-lt"/>
              </a:rPr>
              <a:t>Description: an old, decorative map of the United States.</a:t>
            </a:r>
            <a:endParaRPr lang="en-US" dirty="0">
              <a:latin typeface="+mj-lt"/>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type="title" idx="4294967295"/>
          </p:nvPr>
        </p:nvSpPr>
        <p:spPr>
          <a:xfrm>
            <a:off x="1096963" y="287338"/>
            <a:ext cx="10058400" cy="1450975"/>
          </a:xfrm>
          <a:ln/>
        </p:spPr>
        <p:txBody>
          <a:bodyPr/>
          <a:lstStyle/>
          <a:p>
            <a:pPr>
              <a:lnSpc>
                <a:spcPct val="85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ltLang="en-US" sz="4800" dirty="0">
                <a:solidFill>
                  <a:schemeClr val="tx1"/>
                </a:solidFill>
                <a:latin typeface="Calibri Light" panose="020F0302020204030204" pitchFamily="34" charset="0"/>
              </a:rPr>
              <a:t>In Closing</a:t>
            </a:r>
          </a:p>
        </p:txBody>
      </p:sp>
      <p:sp>
        <p:nvSpPr>
          <p:cNvPr id="36866" name="Text Box 2"/>
          <p:cNvSpPr txBox="1">
            <a:spLocks noChangeArrowheads="1"/>
          </p:cNvSpPr>
          <p:nvPr/>
        </p:nvSpPr>
        <p:spPr bwMode="auto">
          <a:xfrm>
            <a:off x="1096963" y="1846263"/>
            <a:ext cx="100584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90488" indent="-90488">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200"/>
              </a:spcBef>
              <a:spcAft>
                <a:spcPts val="200"/>
              </a:spcAft>
              <a:buClr>
                <a:srgbClr val="E48312"/>
              </a:buClr>
              <a:buFont typeface="Calibri" panose="020F0502020204030204" pitchFamily="34" charset="0"/>
              <a:buChar char=" "/>
            </a:pPr>
            <a:r>
              <a:rPr lang="en-US" altLang="en-US" sz="2600" dirty="0">
                <a:solidFill>
                  <a:schemeClr val="tx1"/>
                </a:solidFill>
                <a:latin typeface="Calibri" panose="020F0502020204030204" pitchFamily="34" charset="0"/>
              </a:rPr>
              <a:t>Legal advocacy for people with disabilities who have been denied transplant listing on a discriminatory basis is an opportunity to save lives, draw our disability rights statutes out to their logical conclusion of full equality under law even in the most extreme circumstances, assert the full value of disabled life, and protect the transplant system, itself.</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idx="4294967295"/>
          </p:nvPr>
        </p:nvSpPr>
        <p:spPr>
          <a:xfrm>
            <a:off x="1096963" y="0"/>
            <a:ext cx="9577387" cy="1736725"/>
          </a:xfrm>
          <a:ln/>
        </p:spPr>
        <p:txBody>
          <a:bodyPr/>
          <a:lstStyle/>
          <a:p>
            <a:pPr>
              <a:lnSpc>
                <a:spcPct val="85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ltLang="en-US" sz="4300" dirty="0">
                <a:solidFill>
                  <a:schemeClr val="tx1"/>
                </a:solidFill>
                <a:latin typeface="Calibri Light" panose="020F0302020204030204" pitchFamily="34" charset="0"/>
              </a:rPr>
              <a:t>Most Common Reasons for Denial on the Basis of </a:t>
            </a:r>
            <a:r>
              <a:rPr lang="en-US" altLang="en-US" sz="4300" dirty="0" smtClean="0">
                <a:solidFill>
                  <a:schemeClr val="tx1"/>
                </a:solidFill>
                <a:latin typeface="Calibri Light" panose="020F0302020204030204" pitchFamily="34" charset="0"/>
              </a:rPr>
              <a:t>an Intellectual/Developmental </a:t>
            </a:r>
            <a:r>
              <a:rPr lang="en-US" altLang="en-US" sz="4300" dirty="0">
                <a:solidFill>
                  <a:schemeClr val="tx1"/>
                </a:solidFill>
                <a:latin typeface="Calibri Light" panose="020F0302020204030204" pitchFamily="34" charset="0"/>
              </a:rPr>
              <a:t>Disability</a:t>
            </a:r>
          </a:p>
        </p:txBody>
      </p:sp>
      <p:sp>
        <p:nvSpPr>
          <p:cNvPr id="24578" name="Text Box 2"/>
          <p:cNvSpPr txBox="1">
            <a:spLocks noChangeArrowheads="1"/>
          </p:cNvSpPr>
          <p:nvPr/>
        </p:nvSpPr>
        <p:spPr bwMode="auto">
          <a:xfrm>
            <a:off x="1120775" y="1920875"/>
            <a:ext cx="10058400" cy="460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90488" indent="-90488">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9pPr>
          </a:lstStyle>
          <a:p>
            <a:pPr marL="342900" indent="-342900" hangingPunct="1">
              <a:lnSpc>
                <a:spcPct val="90000"/>
              </a:lnSpc>
              <a:spcBef>
                <a:spcPts val="1200"/>
              </a:spcBef>
              <a:spcAft>
                <a:spcPts val="200"/>
              </a:spcAft>
              <a:buClrTx/>
              <a:buFont typeface="Arial" panose="020B0604020202020204" pitchFamily="34" charset="0"/>
              <a:buChar char="•"/>
            </a:pPr>
            <a:r>
              <a:rPr lang="en-US" altLang="en-US" sz="2000" dirty="0" smtClean="0">
                <a:solidFill>
                  <a:schemeClr val="tx1"/>
                </a:solidFill>
                <a:latin typeface="Calibri" panose="020F0502020204030204" pitchFamily="34" charset="0"/>
              </a:rPr>
              <a:t>Disability discrimination mainly occurs at the evaluation stage of the organ transplant process </a:t>
            </a:r>
          </a:p>
          <a:p>
            <a:pPr marL="342900" indent="-342900" hangingPunct="1">
              <a:lnSpc>
                <a:spcPct val="90000"/>
              </a:lnSpc>
              <a:spcBef>
                <a:spcPts val="1200"/>
              </a:spcBef>
              <a:spcAft>
                <a:spcPts val="200"/>
              </a:spcAft>
              <a:buClrTx/>
              <a:buFont typeface="Arial" panose="020B0604020202020204" pitchFamily="34" charset="0"/>
              <a:buChar char="•"/>
            </a:pPr>
            <a:r>
              <a:rPr lang="en-US" altLang="en-US" sz="2000" dirty="0" smtClean="0">
                <a:solidFill>
                  <a:schemeClr val="tx1"/>
                </a:solidFill>
                <a:latin typeface="Calibri" panose="020F0502020204030204" pitchFamily="34" charset="0"/>
              </a:rPr>
              <a:t>Doctors </a:t>
            </a:r>
            <a:r>
              <a:rPr lang="en-US" altLang="en-US" sz="2000" dirty="0">
                <a:solidFill>
                  <a:schemeClr val="tx1"/>
                </a:solidFill>
                <a:latin typeface="Calibri" panose="020F0502020204030204" pitchFamily="34" charset="0"/>
              </a:rPr>
              <a:t>do not recommend people with I/DD for placement on OPTN’s national waiting list </a:t>
            </a:r>
          </a:p>
          <a:p>
            <a:pPr marL="342900" indent="-342900" hangingPunct="1">
              <a:lnSpc>
                <a:spcPct val="90000"/>
              </a:lnSpc>
              <a:spcBef>
                <a:spcPts val="1200"/>
              </a:spcBef>
              <a:spcAft>
                <a:spcPts val="200"/>
              </a:spcAft>
              <a:buClrTx/>
              <a:buFont typeface="Arial" panose="020B0604020202020204" pitchFamily="34" charset="0"/>
              <a:buChar char="•"/>
            </a:pPr>
            <a:r>
              <a:rPr lang="en-US" altLang="en-US" sz="2000" b="1" dirty="0">
                <a:solidFill>
                  <a:schemeClr val="tx1"/>
                </a:solidFill>
                <a:latin typeface="Calibri" panose="020F0502020204030204" pitchFamily="34" charset="0"/>
              </a:rPr>
              <a:t>Reason One: </a:t>
            </a:r>
            <a:r>
              <a:rPr lang="en-US" altLang="en-US" sz="2000" dirty="0">
                <a:solidFill>
                  <a:schemeClr val="tx1"/>
                </a:solidFill>
                <a:latin typeface="Calibri" panose="020F0502020204030204" pitchFamily="34" charset="0"/>
              </a:rPr>
              <a:t>Prejudiced beliefs about the worth of the life of a person with I/DD, given that donor organs are an extremely scarce medical resource</a:t>
            </a:r>
          </a:p>
          <a:p>
            <a:pPr marL="342900" indent="-342900" hangingPunct="1">
              <a:lnSpc>
                <a:spcPct val="90000"/>
              </a:lnSpc>
              <a:spcBef>
                <a:spcPts val="1200"/>
              </a:spcBef>
              <a:spcAft>
                <a:spcPts val="200"/>
              </a:spcAft>
              <a:buClrTx/>
              <a:buFont typeface="Arial" panose="020B0604020202020204" pitchFamily="34" charset="0"/>
              <a:buChar char="•"/>
            </a:pPr>
            <a:r>
              <a:rPr lang="en-US" altLang="en-US" sz="2000" b="1" dirty="0">
                <a:solidFill>
                  <a:schemeClr val="tx1"/>
                </a:solidFill>
                <a:latin typeface="Calibri" panose="020F0502020204030204" pitchFamily="34" charset="0"/>
              </a:rPr>
              <a:t>Reason Two: </a:t>
            </a:r>
            <a:r>
              <a:rPr lang="en-US" altLang="en-US" sz="2000" dirty="0">
                <a:solidFill>
                  <a:schemeClr val="tx1"/>
                </a:solidFill>
                <a:latin typeface="Calibri" panose="020F0502020204030204" pitchFamily="34" charset="0"/>
              </a:rPr>
              <a:t>Doctors may believe people with I/DD have worse post-transplant outcomes</a:t>
            </a:r>
          </a:p>
          <a:p>
            <a:pPr marL="342900" indent="-342900" hangingPunct="1">
              <a:lnSpc>
                <a:spcPct val="90000"/>
              </a:lnSpc>
              <a:spcBef>
                <a:spcPts val="1200"/>
              </a:spcBef>
              <a:spcAft>
                <a:spcPts val="200"/>
              </a:spcAft>
              <a:buClrTx/>
              <a:buFont typeface="Arial" panose="020B0604020202020204" pitchFamily="34" charset="0"/>
              <a:buChar char="•"/>
            </a:pPr>
            <a:r>
              <a:rPr lang="en-US" altLang="en-US" sz="2000" b="1" dirty="0">
                <a:solidFill>
                  <a:schemeClr val="tx1"/>
                </a:solidFill>
                <a:latin typeface="Calibri" panose="020F0502020204030204" pitchFamily="34" charset="0"/>
              </a:rPr>
              <a:t>Reason Three: </a:t>
            </a:r>
            <a:r>
              <a:rPr lang="en-US" altLang="en-US" sz="2000" dirty="0">
                <a:solidFill>
                  <a:schemeClr val="tx1"/>
                </a:solidFill>
                <a:latin typeface="Calibri" panose="020F0502020204030204" pitchFamily="34" charset="0"/>
              </a:rPr>
              <a:t>Belief that people with I/DD will be unable to comply with the transplant process and complex post-transplant medical regimen </a:t>
            </a:r>
          </a:p>
          <a:p>
            <a:pPr marL="342900" indent="-342900" hangingPunct="1">
              <a:lnSpc>
                <a:spcPct val="90000"/>
              </a:lnSpc>
              <a:spcBef>
                <a:spcPts val="1200"/>
              </a:spcBef>
              <a:spcAft>
                <a:spcPts val="200"/>
              </a:spcAft>
              <a:buClrTx/>
              <a:buFont typeface="Arial" panose="020B0604020202020204" pitchFamily="34" charset="0"/>
              <a:buChar char="•"/>
            </a:pPr>
            <a:r>
              <a:rPr lang="en-US" altLang="en-US" sz="2000" b="1" dirty="0">
                <a:solidFill>
                  <a:schemeClr val="tx1"/>
                </a:solidFill>
                <a:latin typeface="Calibri" panose="020F0502020204030204" pitchFamily="34" charset="0"/>
              </a:rPr>
              <a:t>Reason Four: </a:t>
            </a:r>
            <a:r>
              <a:rPr lang="en-US" altLang="en-US" sz="2000" dirty="0">
                <a:solidFill>
                  <a:schemeClr val="tx1"/>
                </a:solidFill>
                <a:latin typeface="Calibri" panose="020F0502020204030204" pitchFamily="34" charset="0"/>
              </a:rPr>
              <a:t>Organ transplant team uses psychosocial criteria, such as history of mental health conditions or a lack of compliance</a:t>
            </a:r>
          </a:p>
          <a:p>
            <a:pPr marL="342900" indent="-342900" hangingPunct="1">
              <a:lnSpc>
                <a:spcPct val="90000"/>
              </a:lnSpc>
              <a:spcBef>
                <a:spcPts val="1200"/>
              </a:spcBef>
              <a:spcAft>
                <a:spcPts val="200"/>
              </a:spcAft>
              <a:buClrTx/>
              <a:buFont typeface="Arial" panose="020B0604020202020204" pitchFamily="34" charset="0"/>
              <a:buChar char="•"/>
            </a:pPr>
            <a:r>
              <a:rPr lang="en-US" altLang="en-US" sz="2000" dirty="0">
                <a:solidFill>
                  <a:schemeClr val="tx1"/>
                </a:solidFill>
                <a:latin typeface="Calibri" panose="020F0502020204030204" pitchFamily="34" charset="0"/>
              </a:rPr>
              <a:t>This tends to screen out candidates with I/DD </a:t>
            </a:r>
          </a:p>
          <a:p>
            <a:pPr hangingPunct="1">
              <a:lnSpc>
                <a:spcPct val="90000"/>
              </a:lnSpc>
              <a:spcBef>
                <a:spcPts val="1200"/>
              </a:spcBef>
              <a:spcAft>
                <a:spcPts val="200"/>
              </a:spcAft>
              <a:buClrTx/>
              <a:buSzTx/>
              <a:buFontTx/>
              <a:buNone/>
            </a:pPr>
            <a:endParaRPr lang="en-US" altLang="en-US" sz="2400" b="1" dirty="0">
              <a:solidFill>
                <a:schemeClr val="tx1"/>
              </a:solidFill>
              <a:latin typeface="Calibri" panose="020F0502020204030204" pitchFamily="34" charset="0"/>
            </a:endParaRPr>
          </a:p>
          <a:p>
            <a:pPr hangingPunct="1">
              <a:lnSpc>
                <a:spcPct val="90000"/>
              </a:lnSpc>
              <a:spcBef>
                <a:spcPts val="1200"/>
              </a:spcBef>
              <a:spcAft>
                <a:spcPts val="200"/>
              </a:spcAft>
              <a:buClrTx/>
              <a:buSzTx/>
              <a:buFontTx/>
              <a:buNone/>
            </a:pPr>
            <a:endParaRPr lang="en-US" altLang="en-US" sz="2400" dirty="0">
              <a:solidFill>
                <a:schemeClr val="tx1"/>
              </a:solidFill>
              <a:latin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Grp="1" noChangeArrowheads="1"/>
          </p:cNvSpPr>
          <p:nvPr>
            <p:ph type="title"/>
          </p:nvPr>
        </p:nvSpPr>
        <p:spPr>
          <a:xfrm>
            <a:off x="1265238" y="220663"/>
            <a:ext cx="10058400" cy="1450975"/>
          </a:xfrm>
          <a:ln/>
        </p:spPr>
        <p:txBody>
          <a:bodyPr/>
          <a:lstStyle/>
          <a:p>
            <a:pPr>
              <a:lnSpc>
                <a:spcPct val="85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ltLang="en-US" sz="4800" dirty="0">
                <a:solidFill>
                  <a:schemeClr val="tx1"/>
                </a:solidFill>
                <a:latin typeface="Calibri Light" panose="020F0302020204030204" pitchFamily="34" charset="0"/>
              </a:rPr>
              <a:t>Questions? Comments?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idx="4294967295"/>
          </p:nvPr>
        </p:nvSpPr>
        <p:spPr>
          <a:xfrm>
            <a:off x="1096963" y="287338"/>
            <a:ext cx="10058400" cy="1450975"/>
          </a:xfrm>
          <a:ln/>
        </p:spPr>
        <p:txBody>
          <a:bodyPr/>
          <a:lstStyle/>
          <a:p>
            <a:pPr algn="ctr">
              <a:lnSpc>
                <a:spcPct val="85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ltLang="en-US" sz="4800" dirty="0">
                <a:solidFill>
                  <a:schemeClr val="tx1"/>
                </a:solidFill>
                <a:latin typeface="Calibri Light" panose="020F0302020204030204" pitchFamily="34" charset="0"/>
              </a:rPr>
              <a:t>Who or What Administers Organ Transplants in the U.S? </a:t>
            </a:r>
          </a:p>
        </p:txBody>
      </p:sp>
      <p:sp>
        <p:nvSpPr>
          <p:cNvPr id="14338" name="Text Box 2"/>
          <p:cNvSpPr txBox="1">
            <a:spLocks noChangeArrowheads="1"/>
          </p:cNvSpPr>
          <p:nvPr/>
        </p:nvSpPr>
        <p:spPr bwMode="auto">
          <a:xfrm>
            <a:off x="1096963" y="1846263"/>
            <a:ext cx="100584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90488" indent="-90488">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9pPr>
          </a:lstStyle>
          <a:p>
            <a:pPr marL="342900" indent="-342900" hangingPunct="1">
              <a:lnSpc>
                <a:spcPct val="90000"/>
              </a:lnSpc>
              <a:spcBef>
                <a:spcPts val="1200"/>
              </a:spcBef>
              <a:spcAft>
                <a:spcPts val="200"/>
              </a:spcAft>
              <a:buClrTx/>
              <a:buFont typeface="Arial" panose="020B0604020202020204" pitchFamily="34" charset="0"/>
              <a:buChar char="•"/>
            </a:pPr>
            <a:r>
              <a:rPr lang="en-US" altLang="en-US" sz="2400" dirty="0">
                <a:solidFill>
                  <a:schemeClr val="tx1"/>
                </a:solidFill>
                <a:latin typeface="+mn-lt"/>
              </a:rPr>
              <a:t>Law known as the National Organ Transplant Act of 1984 (NOTA) prohibits anyone from establishing a private market for human organs</a:t>
            </a:r>
          </a:p>
          <a:p>
            <a:pPr marL="342900" indent="-342900" hangingPunct="1">
              <a:lnSpc>
                <a:spcPct val="90000"/>
              </a:lnSpc>
              <a:spcBef>
                <a:spcPts val="1200"/>
              </a:spcBef>
              <a:spcAft>
                <a:spcPts val="200"/>
              </a:spcAft>
              <a:buClrTx/>
              <a:buFont typeface="Arial" panose="020B0604020202020204" pitchFamily="34" charset="0"/>
              <a:buChar char="•"/>
            </a:pPr>
            <a:r>
              <a:rPr lang="en-US" altLang="en-US" sz="2400" dirty="0">
                <a:solidFill>
                  <a:schemeClr val="tx1"/>
                </a:solidFill>
                <a:latin typeface="+mn-lt"/>
              </a:rPr>
              <a:t>Therefore, there must be a </a:t>
            </a:r>
            <a:r>
              <a:rPr lang="en-US" altLang="en-US" sz="2400" b="1" dirty="0">
                <a:solidFill>
                  <a:schemeClr val="tx1"/>
                </a:solidFill>
                <a:latin typeface="+mn-lt"/>
              </a:rPr>
              <a:t>publicly-run organ procurement and transplant system </a:t>
            </a:r>
            <a:r>
              <a:rPr lang="en-US" altLang="en-US" sz="2400" dirty="0">
                <a:solidFill>
                  <a:schemeClr val="tx1"/>
                </a:solidFill>
                <a:latin typeface="+mn-lt"/>
              </a:rPr>
              <a:t>in the U.S. </a:t>
            </a:r>
          </a:p>
          <a:p>
            <a:pPr marL="342900" indent="-342900" hangingPunct="1">
              <a:lnSpc>
                <a:spcPct val="90000"/>
              </a:lnSpc>
              <a:spcBef>
                <a:spcPts val="1200"/>
              </a:spcBef>
              <a:spcAft>
                <a:spcPts val="200"/>
              </a:spcAft>
              <a:buClrTx/>
              <a:buFont typeface="Arial" panose="020B0604020202020204" pitchFamily="34" charset="0"/>
              <a:buChar char="•"/>
            </a:pPr>
            <a:r>
              <a:rPr lang="en-US" altLang="en-US" sz="2400" dirty="0">
                <a:solidFill>
                  <a:schemeClr val="tx1"/>
                </a:solidFill>
                <a:latin typeface="+mn-lt"/>
              </a:rPr>
              <a:t>NOTA established Organ Procurement and Transplantation Network (OPTN), which manages procurement, fair distribution, and transplantation of organs </a:t>
            </a:r>
          </a:p>
          <a:p>
            <a:pPr marL="342900" indent="-342900" hangingPunct="1">
              <a:lnSpc>
                <a:spcPct val="90000"/>
              </a:lnSpc>
              <a:spcBef>
                <a:spcPts val="1200"/>
              </a:spcBef>
              <a:spcAft>
                <a:spcPts val="200"/>
              </a:spcAft>
              <a:buClrTx/>
              <a:buFont typeface="Arial" panose="020B0604020202020204" pitchFamily="34" charset="0"/>
              <a:buChar char="•"/>
            </a:pPr>
            <a:r>
              <a:rPr lang="en-US" altLang="en-US" sz="2400" dirty="0">
                <a:solidFill>
                  <a:schemeClr val="tx1"/>
                </a:solidFill>
                <a:latin typeface="+mn-lt"/>
              </a:rPr>
              <a:t>All 253 organ transplant centers are members of OPTN and coordinate with it </a:t>
            </a:r>
          </a:p>
          <a:p>
            <a:pPr marL="342900" indent="-342900" hangingPunct="1">
              <a:lnSpc>
                <a:spcPct val="90000"/>
              </a:lnSpc>
              <a:spcBef>
                <a:spcPts val="1200"/>
              </a:spcBef>
              <a:spcAft>
                <a:spcPts val="200"/>
              </a:spcAft>
              <a:buClrTx/>
              <a:buFont typeface="Arial" panose="020B0604020202020204" pitchFamily="34" charset="0"/>
              <a:buChar char="•"/>
            </a:pPr>
            <a:r>
              <a:rPr lang="en-US" altLang="en-US" sz="2400" dirty="0">
                <a:solidFill>
                  <a:schemeClr val="tx1"/>
                </a:solidFill>
                <a:latin typeface="+mn-lt"/>
              </a:rPr>
              <a:t>United Network for Organ Sharing (UNOS) – sole contractor that manages OPTN, and synonymous with it </a:t>
            </a:r>
          </a:p>
          <a:p>
            <a:pPr hangingPunct="1">
              <a:lnSpc>
                <a:spcPct val="90000"/>
              </a:lnSpc>
              <a:spcBef>
                <a:spcPts val="1200"/>
              </a:spcBef>
              <a:spcAft>
                <a:spcPts val="200"/>
              </a:spcAft>
              <a:buClrTx/>
              <a:buSzTx/>
              <a:buFontTx/>
              <a:buNone/>
            </a:pPr>
            <a:endParaRPr lang="en-US" altLang="en-US" sz="2400" dirty="0">
              <a:latin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1096963" y="287338"/>
            <a:ext cx="10058400" cy="1450975"/>
          </a:xfrm>
          <a:ln/>
        </p:spPr>
        <p:txBody>
          <a:bodyPr/>
          <a:lstStyle/>
          <a:p>
            <a:pPr>
              <a:lnSpc>
                <a:spcPct val="85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ltLang="en-US" sz="4800" dirty="0">
                <a:solidFill>
                  <a:schemeClr val="tx1"/>
                </a:solidFill>
                <a:latin typeface="Calibri Light" panose="020F0302020204030204" pitchFamily="34" charset="0"/>
              </a:rPr>
              <a:t>People with I/DD and the Medical Success of Organ Transplants </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0863" y="2008188"/>
            <a:ext cx="4556125" cy="3038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625" y="2008188"/>
            <a:ext cx="4456113" cy="3038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7172" name="Group 4"/>
          <p:cNvGrpSpPr>
            <a:grpSpLocks/>
          </p:cNvGrpSpPr>
          <p:nvPr/>
        </p:nvGrpSpPr>
        <p:grpSpPr bwMode="auto">
          <a:xfrm>
            <a:off x="4805363" y="2182813"/>
            <a:ext cx="1995487" cy="2859087"/>
            <a:chOff x="3027" y="1375"/>
            <a:chExt cx="1257" cy="1801"/>
          </a:xfrm>
        </p:grpSpPr>
        <p:sp>
          <p:nvSpPr>
            <p:cNvPr id="7173" name="AutoShape 5"/>
            <p:cNvSpPr>
              <a:spLocks noChangeArrowheads="1"/>
            </p:cNvSpPr>
            <p:nvPr/>
          </p:nvSpPr>
          <p:spPr bwMode="auto">
            <a:xfrm>
              <a:off x="3027" y="1375"/>
              <a:ext cx="1257" cy="1801"/>
            </a:xfrm>
            <a:prstGeom prst="roundRect">
              <a:avLst>
                <a:gd name="adj" fmla="val 79"/>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74" name="Text Box 6"/>
            <p:cNvSpPr txBox="1">
              <a:spLocks noChangeArrowheads="1"/>
            </p:cNvSpPr>
            <p:nvPr/>
          </p:nvSpPr>
          <p:spPr bwMode="auto">
            <a:xfrm>
              <a:off x="3027" y="1375"/>
              <a:ext cx="1257" cy="1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en-US" altLang="en-US" sz="1400" dirty="0">
                  <a:solidFill>
                    <a:schemeClr val="tx1"/>
                  </a:solidFill>
                  <a:latin typeface="+mn-lt"/>
                </a:rPr>
                <a:t>Description: Two pictures, one on the left and one on the right. </a:t>
              </a:r>
            </a:p>
            <a:p>
              <a:pPr hangingPunct="1">
                <a:lnSpc>
                  <a:spcPct val="100000"/>
                </a:lnSpc>
              </a:pPr>
              <a:endParaRPr lang="en-US" altLang="en-US" sz="1400" dirty="0">
                <a:solidFill>
                  <a:schemeClr val="tx1"/>
                </a:solidFill>
                <a:latin typeface="+mn-lt"/>
              </a:endParaRPr>
            </a:p>
            <a:p>
              <a:pPr hangingPunct="1">
                <a:lnSpc>
                  <a:spcPct val="100000"/>
                </a:lnSpc>
              </a:pPr>
              <a:r>
                <a:rPr lang="en-US" altLang="en-US" sz="1400" dirty="0">
                  <a:solidFill>
                    <a:schemeClr val="tx1"/>
                  </a:solidFill>
                  <a:latin typeface="+mn-lt"/>
                </a:rPr>
                <a:t>Left Picture: A family hugging each other. There is a man, a woman, and a man who has I/DD that they are hugging. </a:t>
              </a:r>
            </a:p>
            <a:p>
              <a:pPr hangingPunct="1">
                <a:lnSpc>
                  <a:spcPct val="100000"/>
                </a:lnSpc>
              </a:pPr>
              <a:endParaRPr lang="en-US" altLang="en-US" sz="1400" dirty="0">
                <a:solidFill>
                  <a:schemeClr val="tx1"/>
                </a:solidFill>
                <a:latin typeface="+mn-lt"/>
              </a:endParaRPr>
            </a:p>
            <a:p>
              <a:pPr hangingPunct="1">
                <a:lnSpc>
                  <a:spcPct val="100000"/>
                </a:lnSpc>
              </a:pPr>
              <a:r>
                <a:rPr lang="en-US" altLang="en-US" sz="1400" dirty="0">
                  <a:solidFill>
                    <a:schemeClr val="tx1"/>
                  </a:solidFill>
                  <a:latin typeface="+mn-lt"/>
                </a:rPr>
                <a:t>Right Picture: Young boy in head phones.</a:t>
              </a:r>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idx="4294967295"/>
          </p:nvPr>
        </p:nvSpPr>
        <p:spPr>
          <a:xfrm>
            <a:off x="1096963" y="287338"/>
            <a:ext cx="10058400" cy="1450975"/>
          </a:xfrm>
          <a:ln/>
        </p:spPr>
        <p:txBody>
          <a:bodyPr/>
          <a:lstStyle/>
          <a:p>
            <a:pPr>
              <a:lnSpc>
                <a:spcPct val="85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ltLang="en-US" sz="4800" dirty="0">
                <a:solidFill>
                  <a:schemeClr val="tx1"/>
                </a:solidFill>
                <a:latin typeface="Calibri Light" panose="020F0302020204030204" pitchFamily="34" charset="0"/>
              </a:rPr>
              <a:t>Post Transplant Medical Outcomes for People with I/DD, Pt. 2</a:t>
            </a:r>
          </a:p>
        </p:txBody>
      </p:sp>
      <p:sp>
        <p:nvSpPr>
          <p:cNvPr id="10242" name="Text Box 2"/>
          <p:cNvSpPr txBox="1">
            <a:spLocks noChangeArrowheads="1"/>
          </p:cNvSpPr>
          <p:nvPr/>
        </p:nvSpPr>
        <p:spPr bwMode="auto">
          <a:xfrm>
            <a:off x="1096963" y="1846263"/>
            <a:ext cx="4575175"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90488" indent="-90488">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200"/>
              </a:spcBef>
              <a:spcAft>
                <a:spcPts val="200"/>
              </a:spcAft>
              <a:buClr>
                <a:srgbClr val="E48312"/>
              </a:buClr>
              <a:buFont typeface="Calibri" panose="020F0502020204030204" pitchFamily="34" charset="0"/>
              <a:buChar char=" "/>
            </a:pPr>
            <a:r>
              <a:rPr lang="en-US" altLang="en-US" sz="2400" b="1" dirty="0">
                <a:solidFill>
                  <a:schemeClr val="tx1"/>
                </a:solidFill>
                <a:latin typeface="Calibri" panose="020F0502020204030204" pitchFamily="34" charset="0"/>
              </a:rPr>
              <a:t>Kidney (Renal) Transplants: </a:t>
            </a: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0175" y="2106613"/>
            <a:ext cx="2465388" cy="17510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0244" name="Group 4"/>
          <p:cNvGrpSpPr>
            <a:grpSpLocks/>
          </p:cNvGrpSpPr>
          <p:nvPr/>
        </p:nvGrpSpPr>
        <p:grpSpPr bwMode="auto">
          <a:xfrm>
            <a:off x="392113" y="2406650"/>
            <a:ext cx="8442325" cy="4235450"/>
            <a:chOff x="247" y="1516"/>
            <a:chExt cx="5318" cy="2668"/>
          </a:xfrm>
        </p:grpSpPr>
        <p:sp>
          <p:nvSpPr>
            <p:cNvPr id="10245" name="AutoShape 5"/>
            <p:cNvSpPr>
              <a:spLocks noChangeArrowheads="1"/>
            </p:cNvSpPr>
            <p:nvPr/>
          </p:nvSpPr>
          <p:spPr bwMode="auto">
            <a:xfrm>
              <a:off x="247" y="1516"/>
              <a:ext cx="5318" cy="2668"/>
            </a:xfrm>
            <a:prstGeom prst="roundRect">
              <a:avLst>
                <a:gd name="adj" fmla="val 3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46" name="Text Box 6"/>
            <p:cNvSpPr txBox="1">
              <a:spLocks noChangeArrowheads="1"/>
            </p:cNvSpPr>
            <p:nvPr/>
          </p:nvSpPr>
          <p:spPr bwMode="auto">
            <a:xfrm>
              <a:off x="247" y="1516"/>
              <a:ext cx="5318" cy="26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85750" indent="-28416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endParaRPr lang="en-US" altLang="en-US" dirty="0">
                <a:solidFill>
                  <a:schemeClr val="tx1"/>
                </a:solidFill>
              </a:endParaRPr>
            </a:p>
            <a:p>
              <a:pPr marL="344487" indent="-342900" hangingPunct="1">
                <a:lnSpc>
                  <a:spcPct val="100000"/>
                </a:lnSpc>
                <a:buFont typeface="Arial" panose="020B0604020202020204" pitchFamily="34" charset="0"/>
                <a:buChar char="•"/>
              </a:pPr>
              <a:r>
                <a:rPr lang="en-US" altLang="en-US" sz="2000" dirty="0">
                  <a:solidFill>
                    <a:schemeClr val="tx1"/>
                  </a:solidFill>
                  <a:latin typeface="+mn-lt"/>
                  <a:cs typeface="Arial" panose="020B0604020202020204" pitchFamily="34" charset="0"/>
                </a:rPr>
                <a:t>A 1998 study ( found that the patient and graft survival rates for eight patients with I/DD 7.5 years were “excellent</a:t>
              </a:r>
              <a:r>
                <a:rPr lang="en-US" altLang="en-US" sz="2000" dirty="0" smtClean="0">
                  <a:solidFill>
                    <a:schemeClr val="tx1"/>
                  </a:solidFill>
                  <a:latin typeface="+mn-lt"/>
                  <a:cs typeface="Arial" panose="020B0604020202020204" pitchFamily="34" charset="0"/>
                </a:rPr>
                <a:t>”</a:t>
              </a:r>
            </a:p>
            <a:p>
              <a:pPr marL="1587" indent="0" hangingPunct="1">
                <a:lnSpc>
                  <a:spcPct val="100000"/>
                </a:lnSpc>
              </a:pPr>
              <a:endParaRPr lang="en-US" altLang="en-US" sz="2000" dirty="0" smtClean="0">
                <a:solidFill>
                  <a:schemeClr val="tx1"/>
                </a:solidFill>
                <a:latin typeface="+mn-lt"/>
                <a:cs typeface="Arial" panose="020B0604020202020204" pitchFamily="34" charset="0"/>
              </a:endParaRPr>
            </a:p>
            <a:p>
              <a:pPr marL="344487" indent="-342900" hangingPunct="1">
                <a:lnSpc>
                  <a:spcPct val="100000"/>
                </a:lnSpc>
                <a:buFont typeface="Arial" panose="020B0604020202020204" pitchFamily="34" charset="0"/>
                <a:buChar char="•"/>
              </a:pPr>
              <a:r>
                <a:rPr lang="en-US" altLang="en-US" sz="2000" dirty="0" smtClean="0">
                  <a:solidFill>
                    <a:schemeClr val="tx1"/>
                  </a:solidFill>
                  <a:latin typeface="+mn-lt"/>
                  <a:cs typeface="Arial" panose="020B0604020202020204" pitchFamily="34" charset="0"/>
                </a:rPr>
                <a:t>A </a:t>
              </a:r>
              <a:r>
                <a:rPr lang="en-US" altLang="en-US" sz="2000" dirty="0">
                  <a:solidFill>
                    <a:schemeClr val="tx1"/>
                  </a:solidFill>
                  <a:latin typeface="+mn-lt"/>
                  <a:cs typeface="Arial" panose="020B0604020202020204" pitchFamily="34" charset="0"/>
                </a:rPr>
                <a:t>2010 study found that patient survival rates after kidney transplants were around 10 percent lower for people with I/DD than controls after five </a:t>
              </a:r>
              <a:r>
                <a:rPr lang="en-US" altLang="en-US" sz="2000" dirty="0" smtClean="0">
                  <a:solidFill>
                    <a:schemeClr val="tx1"/>
                  </a:solidFill>
                  <a:latin typeface="+mn-lt"/>
                  <a:cs typeface="Arial" panose="020B0604020202020204" pitchFamily="34" charset="0"/>
                </a:rPr>
                <a:t>years</a:t>
              </a:r>
            </a:p>
            <a:p>
              <a:pPr marL="1587" indent="0" hangingPunct="1">
                <a:lnSpc>
                  <a:spcPct val="100000"/>
                </a:lnSpc>
              </a:pPr>
              <a:endParaRPr lang="en-US" altLang="en-US" sz="2000" dirty="0" smtClean="0">
                <a:solidFill>
                  <a:schemeClr val="tx1"/>
                </a:solidFill>
                <a:latin typeface="+mn-lt"/>
                <a:cs typeface="Arial" panose="020B0604020202020204" pitchFamily="34" charset="0"/>
              </a:endParaRPr>
            </a:p>
            <a:p>
              <a:pPr marL="344487" indent="-342900" hangingPunct="1">
                <a:lnSpc>
                  <a:spcPct val="100000"/>
                </a:lnSpc>
                <a:buFont typeface="Arial" panose="020B0604020202020204" pitchFamily="34" charset="0"/>
                <a:buChar char="•"/>
              </a:pPr>
              <a:r>
                <a:rPr lang="en-US" altLang="en-US" sz="2000" dirty="0" smtClean="0">
                  <a:solidFill>
                    <a:schemeClr val="tx1"/>
                  </a:solidFill>
                  <a:latin typeface="+mn-lt"/>
                  <a:cs typeface="Arial" panose="020B0604020202020204" pitchFamily="34" charset="0"/>
                </a:rPr>
                <a:t>However</a:t>
              </a:r>
              <a:r>
                <a:rPr lang="en-US" altLang="en-US" sz="2000" dirty="0">
                  <a:solidFill>
                    <a:schemeClr val="tx1"/>
                  </a:solidFill>
                  <a:latin typeface="+mn-lt"/>
                  <a:cs typeface="Arial" panose="020B0604020202020204" pitchFamily="34" charset="0"/>
                </a:rPr>
                <a:t>, the same study found that the graft survival rates were identical for people with and without I/DD.</a:t>
              </a:r>
            </a:p>
            <a:p>
              <a:pPr hangingPunct="1">
                <a:lnSpc>
                  <a:spcPct val="100000"/>
                </a:lnSpc>
                <a:buClrTx/>
                <a:buSzTx/>
                <a:buFontTx/>
                <a:buNone/>
              </a:pPr>
              <a:endParaRPr lang="en-US" altLang="en-US" dirty="0">
                <a:solidFill>
                  <a:schemeClr val="tx1"/>
                </a:solidFill>
                <a:latin typeface="Calibri" panose="020F0502020204030204" pitchFamily="34" charset="0"/>
              </a:endParaRPr>
            </a:p>
            <a:p>
              <a:pPr hangingPunct="1">
                <a:lnSpc>
                  <a:spcPct val="100000"/>
                </a:lnSpc>
                <a:buClrTx/>
                <a:buSzTx/>
                <a:buFontTx/>
                <a:buNone/>
              </a:pPr>
              <a:endParaRPr lang="en-US" altLang="en-US" dirty="0"/>
            </a:p>
            <a:p>
              <a:pPr hangingPunct="1">
                <a:lnSpc>
                  <a:spcPct val="100000"/>
                </a:lnSpc>
                <a:buClrTx/>
                <a:buSzTx/>
                <a:buFontTx/>
                <a:buNone/>
              </a:pPr>
              <a:endParaRPr lang="en-US" altLang="en-US" dirty="0">
                <a:latin typeface="Calibri" panose="020F0502020204030204" pitchFamily="34" charset="0"/>
              </a:endParaRPr>
            </a:p>
          </p:txBody>
        </p:sp>
      </p:grpSp>
      <p:grpSp>
        <p:nvGrpSpPr>
          <p:cNvPr id="10247" name="Group 7"/>
          <p:cNvGrpSpPr>
            <a:grpSpLocks/>
          </p:cNvGrpSpPr>
          <p:nvPr/>
        </p:nvGrpSpPr>
        <p:grpSpPr bwMode="auto">
          <a:xfrm>
            <a:off x="9237663" y="4189413"/>
            <a:ext cx="2601912" cy="638175"/>
            <a:chOff x="5819" y="2639"/>
            <a:chExt cx="1639" cy="402"/>
          </a:xfrm>
        </p:grpSpPr>
        <p:sp>
          <p:nvSpPr>
            <p:cNvPr id="10248" name="AutoShape 8"/>
            <p:cNvSpPr>
              <a:spLocks noChangeArrowheads="1"/>
            </p:cNvSpPr>
            <p:nvPr/>
          </p:nvSpPr>
          <p:spPr bwMode="auto">
            <a:xfrm>
              <a:off x="5819" y="2639"/>
              <a:ext cx="1639" cy="402"/>
            </a:xfrm>
            <a:prstGeom prst="roundRect">
              <a:avLst>
                <a:gd name="adj" fmla="val 245"/>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49" name="Text Box 9"/>
            <p:cNvSpPr txBox="1">
              <a:spLocks noChangeArrowheads="1"/>
            </p:cNvSpPr>
            <p:nvPr/>
          </p:nvSpPr>
          <p:spPr bwMode="auto">
            <a:xfrm>
              <a:off x="5819" y="2639"/>
              <a:ext cx="1639" cy="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en-US" altLang="en-US">
                  <a:latin typeface="Calibri" panose="020F0502020204030204" pitchFamily="34" charset="0"/>
                </a:rPr>
                <a:t>Description: Two cartoon kidneys. </a:t>
              </a:r>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idx="4294967295"/>
          </p:nvPr>
        </p:nvSpPr>
        <p:spPr>
          <a:xfrm>
            <a:off x="1096963" y="287338"/>
            <a:ext cx="10058400" cy="1450975"/>
          </a:xfrm>
          <a:ln/>
        </p:spPr>
        <p:txBody>
          <a:bodyPr/>
          <a:lstStyle/>
          <a:p>
            <a:pPr>
              <a:lnSpc>
                <a:spcPct val="85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ltLang="en-US" sz="4800">
                <a:solidFill>
                  <a:srgbClr val="404040"/>
                </a:solidFill>
                <a:latin typeface="Calibri Light" panose="020F0302020204030204" pitchFamily="34" charset="0"/>
              </a:rPr>
              <a:t>Post-Transplant Medical Outcomes for People with I/DD, Pt. 3</a:t>
            </a:r>
          </a:p>
        </p:txBody>
      </p:sp>
      <p:sp>
        <p:nvSpPr>
          <p:cNvPr id="11266" name="Text Box 2"/>
          <p:cNvSpPr txBox="1">
            <a:spLocks noChangeArrowheads="1"/>
          </p:cNvSpPr>
          <p:nvPr/>
        </p:nvSpPr>
        <p:spPr bwMode="auto">
          <a:xfrm>
            <a:off x="307975" y="1846263"/>
            <a:ext cx="8107363" cy="4256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90488" indent="-90488">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200"/>
              </a:spcBef>
              <a:spcAft>
                <a:spcPts val="200"/>
              </a:spcAft>
              <a:buClr>
                <a:srgbClr val="E48312"/>
              </a:buClr>
              <a:buFont typeface="Calibri" panose="020F0502020204030204" pitchFamily="34" charset="0"/>
              <a:buChar char=" "/>
            </a:pPr>
            <a:r>
              <a:rPr lang="en-US" altLang="en-US" sz="2400" b="1" dirty="0">
                <a:solidFill>
                  <a:srgbClr val="404040"/>
                </a:solidFill>
                <a:latin typeface="Calibri" panose="020F0502020204030204" pitchFamily="34" charset="0"/>
              </a:rPr>
              <a:t>Liver Transplants: </a:t>
            </a:r>
          </a:p>
          <a:p>
            <a:pPr marL="342900" indent="-342900" hangingPunct="1">
              <a:lnSpc>
                <a:spcPct val="90000"/>
              </a:lnSpc>
              <a:spcBef>
                <a:spcPts val="1200"/>
              </a:spcBef>
              <a:spcAft>
                <a:spcPts val="200"/>
              </a:spcAft>
              <a:buFont typeface="Arial" panose="020B0604020202020204" pitchFamily="34" charset="0"/>
              <a:buChar char="•"/>
            </a:pPr>
            <a:r>
              <a:rPr lang="en-US" altLang="en-US" sz="2400" dirty="0">
                <a:solidFill>
                  <a:schemeClr val="tx1"/>
                </a:solidFill>
                <a:latin typeface="+mn-lt"/>
              </a:rPr>
              <a:t>A 2016 study, analyzing data available from UNOS from 2008 through 2013 on children receiving liver transplants for the first time, found that children with intellectual disabilities have comparable short-term graft and patient survival rates to children without intellectual </a:t>
            </a:r>
            <a:r>
              <a:rPr lang="en-US" altLang="en-US" sz="2400" dirty="0" smtClean="0">
                <a:solidFill>
                  <a:schemeClr val="tx1"/>
                </a:solidFill>
                <a:latin typeface="+mn-lt"/>
              </a:rPr>
              <a:t>disabilities</a:t>
            </a:r>
            <a:endParaRPr lang="en-US" altLang="en-US" sz="2400" dirty="0">
              <a:solidFill>
                <a:schemeClr val="tx1"/>
              </a:solidFill>
              <a:latin typeface="+mn-lt"/>
            </a:endParaRPr>
          </a:p>
          <a:p>
            <a:pPr marL="342900" indent="-342900" hangingPunct="1">
              <a:lnSpc>
                <a:spcPct val="90000"/>
              </a:lnSpc>
              <a:spcBef>
                <a:spcPts val="1200"/>
              </a:spcBef>
              <a:spcAft>
                <a:spcPts val="200"/>
              </a:spcAft>
              <a:buFont typeface="Arial" panose="020B0604020202020204" pitchFamily="34" charset="0"/>
              <a:buChar char="•"/>
            </a:pPr>
            <a:r>
              <a:rPr lang="en-US" altLang="en-US" sz="2400" dirty="0">
                <a:solidFill>
                  <a:schemeClr val="tx1"/>
                </a:solidFill>
                <a:latin typeface="+mn-lt"/>
              </a:rPr>
              <a:t>They did have more treatment-related hospitalizations than people without disabilities during the first year after transplant</a:t>
            </a:r>
          </a:p>
          <a:p>
            <a:pPr marL="342900" indent="-342900" hangingPunct="1">
              <a:lnSpc>
                <a:spcPct val="90000"/>
              </a:lnSpc>
              <a:spcBef>
                <a:spcPts val="1200"/>
              </a:spcBef>
              <a:spcAft>
                <a:spcPts val="200"/>
              </a:spcAft>
              <a:buClrTx/>
              <a:buSzTx/>
              <a:buFont typeface="Arial" panose="020B0604020202020204" pitchFamily="34" charset="0"/>
              <a:buChar char="•"/>
            </a:pPr>
            <a:endParaRPr lang="en-US" altLang="en-US" sz="2400" b="1" dirty="0">
              <a:solidFill>
                <a:srgbClr val="404040"/>
              </a:solidFill>
              <a:latin typeface="Calibri" panose="020F0502020204030204" pitchFamily="34" charset="0"/>
            </a:endParaRP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4575" y="1928813"/>
            <a:ext cx="2847975" cy="2057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1268" name="Group 4"/>
          <p:cNvGrpSpPr>
            <a:grpSpLocks/>
          </p:cNvGrpSpPr>
          <p:nvPr/>
        </p:nvGrpSpPr>
        <p:grpSpPr bwMode="auto">
          <a:xfrm>
            <a:off x="8593138" y="4225925"/>
            <a:ext cx="3309937" cy="363538"/>
            <a:chOff x="5413" y="2662"/>
            <a:chExt cx="2085" cy="229"/>
          </a:xfrm>
        </p:grpSpPr>
        <p:sp>
          <p:nvSpPr>
            <p:cNvPr id="11269" name="AutoShape 5"/>
            <p:cNvSpPr>
              <a:spLocks noChangeArrowheads="1"/>
            </p:cNvSpPr>
            <p:nvPr/>
          </p:nvSpPr>
          <p:spPr bwMode="auto">
            <a:xfrm>
              <a:off x="5413" y="2662"/>
              <a:ext cx="2085" cy="229"/>
            </a:xfrm>
            <a:prstGeom prst="roundRect">
              <a:avLst>
                <a:gd name="adj" fmla="val 431"/>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70" name="Text Box 6"/>
            <p:cNvSpPr txBox="1">
              <a:spLocks noChangeArrowheads="1"/>
            </p:cNvSpPr>
            <p:nvPr/>
          </p:nvSpPr>
          <p:spPr bwMode="auto">
            <a:xfrm>
              <a:off x="5413" y="2662"/>
              <a:ext cx="2085" cy="2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en-US" altLang="en-US">
                  <a:latin typeface="Calibri" panose="020F0502020204030204" pitchFamily="34" charset="0"/>
                </a:rPr>
                <a:t>Description: A cartoon lung. </a:t>
              </a:r>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idx="4294967295"/>
          </p:nvPr>
        </p:nvSpPr>
        <p:spPr>
          <a:xfrm>
            <a:off x="1096963" y="287338"/>
            <a:ext cx="10058400" cy="1450975"/>
          </a:xfrm>
          <a:ln/>
        </p:spPr>
        <p:txBody>
          <a:bodyPr/>
          <a:lstStyle/>
          <a:p>
            <a:pPr>
              <a:lnSpc>
                <a:spcPct val="85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ltLang="en-US" sz="4800" dirty="0">
                <a:solidFill>
                  <a:schemeClr val="tx1"/>
                </a:solidFill>
                <a:latin typeface="Calibri Light" panose="020F0302020204030204" pitchFamily="34" charset="0"/>
              </a:rPr>
              <a:t>What About Post-Operative Care? </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2900" y="1916113"/>
            <a:ext cx="4764088" cy="31765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2291" name="Group 3"/>
          <p:cNvGrpSpPr>
            <a:grpSpLocks/>
          </p:cNvGrpSpPr>
          <p:nvPr/>
        </p:nvGrpSpPr>
        <p:grpSpPr bwMode="auto">
          <a:xfrm>
            <a:off x="401638" y="1874838"/>
            <a:ext cx="6072187" cy="4357687"/>
            <a:chOff x="253" y="1181"/>
            <a:chExt cx="3825" cy="2745"/>
          </a:xfrm>
        </p:grpSpPr>
        <p:sp>
          <p:nvSpPr>
            <p:cNvPr id="12292" name="AutoShape 4"/>
            <p:cNvSpPr>
              <a:spLocks noChangeArrowheads="1"/>
            </p:cNvSpPr>
            <p:nvPr/>
          </p:nvSpPr>
          <p:spPr bwMode="auto">
            <a:xfrm>
              <a:off x="253" y="1181"/>
              <a:ext cx="3825" cy="2745"/>
            </a:xfrm>
            <a:prstGeom prst="roundRect">
              <a:avLst>
                <a:gd name="adj" fmla="val 32"/>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293" name="Text Box 5"/>
            <p:cNvSpPr txBox="1">
              <a:spLocks noChangeArrowheads="1"/>
            </p:cNvSpPr>
            <p:nvPr/>
          </p:nvSpPr>
          <p:spPr bwMode="auto">
            <a:xfrm>
              <a:off x="253" y="1181"/>
              <a:ext cx="3825" cy="27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85750" indent="-284163">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9pPr>
            </a:lstStyle>
            <a:p>
              <a:pPr marL="344487" indent="-342900" hangingPunct="1">
                <a:lnSpc>
                  <a:spcPct val="100000"/>
                </a:lnSpc>
                <a:buFont typeface="Arial" panose="020B0604020202020204" pitchFamily="34" charset="0"/>
                <a:buChar char="•"/>
              </a:pPr>
              <a:r>
                <a:rPr lang="en-US" altLang="en-US" sz="2000" dirty="0">
                  <a:latin typeface="+mn-lt"/>
                </a:rPr>
                <a:t>People with I/DD can and do manage complex post-operative care regimens, as long as we have the support that we need </a:t>
              </a:r>
            </a:p>
            <a:p>
              <a:pPr marL="344487" indent="-342900" hangingPunct="1">
                <a:lnSpc>
                  <a:spcPct val="100000"/>
                </a:lnSpc>
                <a:buClrTx/>
                <a:buFont typeface="Arial" panose="020B0604020202020204" pitchFamily="34" charset="0"/>
                <a:buChar char="•"/>
              </a:pPr>
              <a:endParaRPr lang="en-US" altLang="en-US" sz="2000" dirty="0">
                <a:latin typeface="+mn-lt"/>
              </a:endParaRPr>
            </a:p>
            <a:p>
              <a:pPr marL="344487" indent="-342900" hangingPunct="1">
                <a:lnSpc>
                  <a:spcPct val="100000"/>
                </a:lnSpc>
                <a:buFont typeface="Arial" panose="020B0604020202020204" pitchFamily="34" charset="0"/>
                <a:buChar char="•"/>
              </a:pPr>
              <a:r>
                <a:rPr lang="en-US" altLang="en-US" sz="2000" dirty="0">
                  <a:latin typeface="+mn-lt"/>
                </a:rPr>
                <a:t>People with I/DD may need a dedicated, consistent circle of support in order to manage post-operative care </a:t>
              </a:r>
            </a:p>
            <a:p>
              <a:pPr marL="344487" indent="-342900" hangingPunct="1">
                <a:lnSpc>
                  <a:spcPct val="100000"/>
                </a:lnSpc>
                <a:buClrTx/>
                <a:buFont typeface="Arial" panose="020B0604020202020204" pitchFamily="34" charset="0"/>
                <a:buChar char="•"/>
              </a:pPr>
              <a:endParaRPr lang="en-US" altLang="en-US" sz="2000" dirty="0">
                <a:latin typeface="+mn-lt"/>
              </a:endParaRPr>
            </a:p>
            <a:p>
              <a:pPr marL="344487" indent="-342900" hangingPunct="1">
                <a:lnSpc>
                  <a:spcPct val="100000"/>
                </a:lnSpc>
                <a:buFont typeface="Arial" panose="020B0604020202020204" pitchFamily="34" charset="0"/>
                <a:buChar char="•"/>
              </a:pPr>
              <a:r>
                <a:rPr lang="en-US" altLang="en-US" sz="2000" dirty="0">
                  <a:latin typeface="+mn-lt"/>
                </a:rPr>
                <a:t>People with I/DD may need prompting or reminders in order to for us to take our medications and perform other tasks regularly </a:t>
              </a:r>
            </a:p>
            <a:p>
              <a:pPr marL="344487" indent="-342900" hangingPunct="1">
                <a:lnSpc>
                  <a:spcPct val="100000"/>
                </a:lnSpc>
                <a:buClrTx/>
                <a:buFont typeface="Arial" panose="020B0604020202020204" pitchFamily="34" charset="0"/>
                <a:buChar char="•"/>
              </a:pPr>
              <a:endParaRPr lang="en-US" altLang="en-US" sz="2000" dirty="0">
                <a:latin typeface="+mn-lt"/>
              </a:endParaRPr>
            </a:p>
            <a:p>
              <a:pPr marL="344487" indent="-342900" hangingPunct="1">
                <a:lnSpc>
                  <a:spcPct val="100000"/>
                </a:lnSpc>
                <a:buFont typeface="Arial" panose="020B0604020202020204" pitchFamily="34" charset="0"/>
                <a:buChar char="•"/>
              </a:pPr>
              <a:r>
                <a:rPr lang="en-US" altLang="en-US" sz="2000" dirty="0">
                  <a:latin typeface="+mn-lt"/>
                </a:rPr>
                <a:t>None of these support needs mean we should be denied access to organ transplants! </a:t>
              </a:r>
            </a:p>
          </p:txBody>
        </p:sp>
      </p:grpSp>
      <p:grpSp>
        <p:nvGrpSpPr>
          <p:cNvPr id="12294" name="Group 6"/>
          <p:cNvGrpSpPr>
            <a:grpSpLocks/>
          </p:cNvGrpSpPr>
          <p:nvPr/>
        </p:nvGrpSpPr>
        <p:grpSpPr bwMode="auto">
          <a:xfrm>
            <a:off x="6475413" y="5299075"/>
            <a:ext cx="5148262" cy="911225"/>
            <a:chOff x="4079" y="3338"/>
            <a:chExt cx="3243" cy="574"/>
          </a:xfrm>
        </p:grpSpPr>
        <p:sp>
          <p:nvSpPr>
            <p:cNvPr id="12295" name="AutoShape 7"/>
            <p:cNvSpPr>
              <a:spLocks noChangeArrowheads="1"/>
            </p:cNvSpPr>
            <p:nvPr/>
          </p:nvSpPr>
          <p:spPr bwMode="auto">
            <a:xfrm>
              <a:off x="4079" y="3338"/>
              <a:ext cx="3243" cy="574"/>
            </a:xfrm>
            <a:prstGeom prst="roundRect">
              <a:avLst>
                <a:gd name="adj" fmla="val 171"/>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296" name="Text Box 8"/>
            <p:cNvSpPr txBox="1">
              <a:spLocks noChangeArrowheads="1"/>
            </p:cNvSpPr>
            <p:nvPr/>
          </p:nvSpPr>
          <p:spPr bwMode="auto">
            <a:xfrm>
              <a:off x="4079" y="3338"/>
              <a:ext cx="3243" cy="5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en-US" altLang="en-US" dirty="0">
                  <a:solidFill>
                    <a:schemeClr val="tx1"/>
                  </a:solidFill>
                  <a:latin typeface="Calibri" panose="020F0502020204030204" pitchFamily="34" charset="0"/>
                </a:rPr>
                <a:t>Description: Four people with their hands outstretched and on top of one another in a “coming together” gesture. </a:t>
              </a:r>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1162050" y="230188"/>
            <a:ext cx="10058400" cy="1450975"/>
          </a:xfrm>
          <a:ln/>
        </p:spPr>
        <p:txBody>
          <a:bodyPr/>
          <a:lstStyle/>
          <a:p>
            <a:pPr>
              <a:lnSpc>
                <a:spcPct val="85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ltLang="en-US" sz="4800" dirty="0">
                <a:solidFill>
                  <a:schemeClr val="tx1"/>
                </a:solidFill>
                <a:latin typeface="Calibri Light" panose="020F0302020204030204" pitchFamily="34" charset="0"/>
              </a:rPr>
              <a:t>How Organ Transplantation Works</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313" y="1820863"/>
            <a:ext cx="3213100" cy="40782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2075" y="1820863"/>
            <a:ext cx="2746375" cy="41195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3316" name="Group 4"/>
          <p:cNvGrpSpPr>
            <a:grpSpLocks/>
          </p:cNvGrpSpPr>
          <p:nvPr/>
        </p:nvGrpSpPr>
        <p:grpSpPr bwMode="auto">
          <a:xfrm>
            <a:off x="4506913" y="3386138"/>
            <a:ext cx="3617912" cy="2282825"/>
            <a:chOff x="2839" y="2133"/>
            <a:chExt cx="2279" cy="1438"/>
          </a:xfrm>
        </p:grpSpPr>
        <p:sp>
          <p:nvSpPr>
            <p:cNvPr id="13317" name="AutoShape 5"/>
            <p:cNvSpPr>
              <a:spLocks noChangeArrowheads="1"/>
            </p:cNvSpPr>
            <p:nvPr/>
          </p:nvSpPr>
          <p:spPr bwMode="auto">
            <a:xfrm>
              <a:off x="2839" y="2133"/>
              <a:ext cx="2279" cy="1438"/>
            </a:xfrm>
            <a:prstGeom prst="roundRect">
              <a:avLst>
                <a:gd name="adj" fmla="val 69"/>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318" name="Text Box 6"/>
            <p:cNvSpPr txBox="1">
              <a:spLocks noChangeArrowheads="1"/>
            </p:cNvSpPr>
            <p:nvPr/>
          </p:nvSpPr>
          <p:spPr bwMode="auto">
            <a:xfrm>
              <a:off x="2839" y="2133"/>
              <a:ext cx="2279" cy="1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en-US" altLang="en-US" dirty="0">
                  <a:solidFill>
                    <a:schemeClr val="tx1"/>
                  </a:solidFill>
                  <a:latin typeface="Calibri" panose="020F0502020204030204" pitchFamily="34" charset="0"/>
                </a:rPr>
                <a:t>Description: Two pictures, one on the left and one on the right. </a:t>
              </a:r>
            </a:p>
            <a:p>
              <a:pPr hangingPunct="1">
                <a:lnSpc>
                  <a:spcPct val="100000"/>
                </a:lnSpc>
              </a:pPr>
              <a:endParaRPr lang="en-US" altLang="en-US" dirty="0">
                <a:solidFill>
                  <a:schemeClr val="tx1"/>
                </a:solidFill>
                <a:latin typeface="Calibri" panose="020F0502020204030204" pitchFamily="34" charset="0"/>
              </a:endParaRPr>
            </a:p>
            <a:p>
              <a:pPr hangingPunct="1">
                <a:lnSpc>
                  <a:spcPct val="100000"/>
                </a:lnSpc>
              </a:pPr>
              <a:r>
                <a:rPr lang="en-US" altLang="en-US" dirty="0">
                  <a:solidFill>
                    <a:schemeClr val="tx1"/>
                  </a:solidFill>
                  <a:latin typeface="Calibri" panose="020F0502020204030204" pitchFamily="34" charset="0"/>
                </a:rPr>
                <a:t>Left Picture: An anatomically correct model of a heart. </a:t>
              </a:r>
            </a:p>
            <a:p>
              <a:pPr hangingPunct="1">
                <a:lnSpc>
                  <a:spcPct val="100000"/>
                </a:lnSpc>
              </a:pPr>
              <a:endParaRPr lang="en-US" altLang="en-US" dirty="0">
                <a:solidFill>
                  <a:schemeClr val="tx1"/>
                </a:solidFill>
                <a:latin typeface="Calibri" panose="020F0502020204030204" pitchFamily="34" charset="0"/>
              </a:endParaRPr>
            </a:p>
            <a:p>
              <a:pPr hangingPunct="1">
                <a:lnSpc>
                  <a:spcPct val="100000"/>
                </a:lnSpc>
              </a:pPr>
              <a:r>
                <a:rPr lang="en-US" altLang="en-US" dirty="0">
                  <a:solidFill>
                    <a:schemeClr val="tx1"/>
                  </a:solidFill>
                  <a:latin typeface="Calibri" panose="020F0502020204030204" pitchFamily="34" charset="0"/>
                </a:rPr>
                <a:t>Right picture: A plastic mannequin with its internal organs visible. </a:t>
              </a:r>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TotalTime>
  <Words>2162</Words>
  <Application>Microsoft Office PowerPoint</Application>
  <PresentationFormat>Custom</PresentationFormat>
  <Paragraphs>172</Paragraphs>
  <Slides>30</Slides>
  <Notes>30</Notes>
  <HiddenSlides>0</HiddenSlides>
  <MMClips>0</MMClips>
  <ScaleCrop>false</ScaleCrop>
  <HeadingPairs>
    <vt:vector size="4" baseType="variant">
      <vt:variant>
        <vt:lpstr>Theme</vt:lpstr>
      </vt:variant>
      <vt:variant>
        <vt:i4>3</vt:i4>
      </vt:variant>
      <vt:variant>
        <vt:lpstr>Slide Titles</vt:lpstr>
      </vt:variant>
      <vt:variant>
        <vt:i4>30</vt:i4>
      </vt:variant>
    </vt:vector>
  </HeadingPairs>
  <TitlesOfParts>
    <vt:vector size="33" baseType="lpstr">
      <vt:lpstr>Office Theme</vt:lpstr>
      <vt:lpstr>Office Theme</vt:lpstr>
      <vt:lpstr>Office Theme</vt:lpstr>
      <vt:lpstr>Organ Transplant Discrimination and People with Intellectual and Developmental Disabilities (I/DD)</vt:lpstr>
      <vt:lpstr>Introduction</vt:lpstr>
      <vt:lpstr>Most Common Reasons for Denial on the Basis of an Intellectual/Developmental Disability</vt:lpstr>
      <vt:lpstr>Who or What Administers Organ Transplants in the U.S? </vt:lpstr>
      <vt:lpstr>People with I/DD and the Medical Success of Organ Transplants </vt:lpstr>
      <vt:lpstr>Post Transplant Medical Outcomes for People with I/DD, Pt. 2</vt:lpstr>
      <vt:lpstr>Post-Transplant Medical Outcomes for People with I/DD, Pt. 3</vt:lpstr>
      <vt:lpstr>What About Post-Operative Care? </vt:lpstr>
      <vt:lpstr>How Organ Transplantation Works</vt:lpstr>
      <vt:lpstr>How Organ Transplantation Works, Pt. 1</vt:lpstr>
      <vt:lpstr>How Organ Transplantation Works, Pt. 2</vt:lpstr>
      <vt:lpstr>How Organ Transplantation Works, Pt. 3</vt:lpstr>
      <vt:lpstr>How Organ Transplantation Works, Pt. 4</vt:lpstr>
      <vt:lpstr>How Organ Transplantation Works, Pt. 5</vt:lpstr>
      <vt:lpstr>How Organ Transplantation Works, Pt. 6</vt:lpstr>
      <vt:lpstr>Barriers to Transplant</vt:lpstr>
      <vt:lpstr>Organ Allocation is Zero-Sum</vt:lpstr>
      <vt:lpstr>People with Disabilities and Healthcare</vt:lpstr>
      <vt:lpstr>People with Disabilities and Healthcare</vt:lpstr>
      <vt:lpstr>A Perfect Storm</vt:lpstr>
      <vt:lpstr>Organ Transplant Discrimination Against People With I/DD and The Law</vt:lpstr>
      <vt:lpstr>Rarely-Litigated Issue</vt:lpstr>
      <vt:lpstr>Litigation</vt:lpstr>
      <vt:lpstr>Federal Statutes</vt:lpstr>
      <vt:lpstr>ADA and §504</vt:lpstr>
      <vt:lpstr>ACA §1557</vt:lpstr>
      <vt:lpstr>Federal Law Protects:</vt:lpstr>
      <vt:lpstr>States with additional protections:</vt:lpstr>
      <vt:lpstr>In Closing</vt:lpstr>
      <vt:lpstr>Questions? Comments?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 Transplant Discrimination and People with Intellectual and Developmental Disabilities (I/DD)</dc:title>
  <dc:creator>Shenmue654</dc:creator>
  <cp:lastModifiedBy>NFB</cp:lastModifiedBy>
  <cp:revision>26</cp:revision>
  <cp:lastPrinted>1601-01-01T00:00:00Z</cp:lastPrinted>
  <dcterms:created xsi:type="dcterms:W3CDTF">1601-01-01T00:00:00Z</dcterms:created>
  <dcterms:modified xsi:type="dcterms:W3CDTF">2019-03-06T15:05:30Z</dcterms:modified>
</cp:coreProperties>
</file>