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81" r:id="rId3"/>
    <p:sldId id="299" r:id="rId4"/>
    <p:sldId id="293" r:id="rId5"/>
    <p:sldId id="266" r:id="rId6"/>
    <p:sldId id="297" r:id="rId7"/>
    <p:sldId id="267" r:id="rId8"/>
    <p:sldId id="300" r:id="rId9"/>
    <p:sldId id="268" r:id="rId10"/>
    <p:sldId id="291" r:id="rId11"/>
    <p:sldId id="270" r:id="rId12"/>
    <p:sldId id="286" r:id="rId13"/>
    <p:sldId id="271" r:id="rId14"/>
    <p:sldId id="272" r:id="rId15"/>
    <p:sldId id="279" r:id="rId16"/>
    <p:sldId id="302" r:id="rId17"/>
    <p:sldId id="274" r:id="rId18"/>
    <p:sldId id="276" r:id="rId19"/>
    <p:sldId id="296" r:id="rId20"/>
    <p:sldId id="285" r:id="rId21"/>
    <p:sldId id="275" r:id="rId22"/>
    <p:sldId id="282" r:id="rId23"/>
    <p:sldId id="301" r:id="rId24"/>
    <p:sldId id="260" r:id="rId25"/>
    <p:sldId id="280" r:id="rId26"/>
    <p:sldId id="26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Fech-Baughman" initials="SF" lastIdx="3" clrIdx="0">
    <p:extLst>
      <p:ext uri="{19B8F6BF-5375-455C-9EA6-DF929625EA0E}">
        <p15:presenceInfo xmlns:p15="http://schemas.microsoft.com/office/powerpoint/2012/main" userId="S-1-5-21-1585236278-2788251592-1726762630-581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1" autoAdjust="0"/>
    <p:restoredTop sz="89096" autoAdjust="0"/>
  </p:normalViewPr>
  <p:slideViewPr>
    <p:cSldViewPr>
      <p:cViewPr varScale="1">
        <p:scale>
          <a:sx n="60" d="100"/>
          <a:sy n="60" d="100"/>
        </p:scale>
        <p:origin x="1464" y="52"/>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68"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CAA2A8-CF98-4FF5-8489-11795BA5192D}" type="datetimeFigureOut">
              <a:rPr lang="en-US" smtClean="0"/>
              <a:t>3/12/2019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E90C26-6D2A-4436-BB51-81CC59FAC326}" type="slidenum">
              <a:rPr lang="en-US" smtClean="0"/>
              <a:t>‹#›</a:t>
            </a:fld>
            <a:endParaRPr lang="en-US" dirty="0"/>
          </a:p>
        </p:txBody>
      </p:sp>
    </p:spTree>
    <p:extLst>
      <p:ext uri="{BB962C8B-B14F-4D97-AF65-F5344CB8AC3E}">
        <p14:creationId xmlns:p14="http://schemas.microsoft.com/office/powerpoint/2010/main" val="3061506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a:t>
            </a:fld>
            <a:endParaRPr lang="en-US" dirty="0"/>
          </a:p>
        </p:txBody>
      </p:sp>
    </p:spTree>
    <p:extLst>
      <p:ext uri="{BB962C8B-B14F-4D97-AF65-F5344CB8AC3E}">
        <p14:creationId xmlns:p14="http://schemas.microsoft.com/office/powerpoint/2010/main" val="1351895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12</a:t>
            </a:fld>
            <a:endParaRPr lang="en-US" dirty="0"/>
          </a:p>
        </p:txBody>
      </p:sp>
    </p:spTree>
    <p:extLst>
      <p:ext uri="{BB962C8B-B14F-4D97-AF65-F5344CB8AC3E}">
        <p14:creationId xmlns:p14="http://schemas.microsoft.com/office/powerpoint/2010/main" val="265486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13</a:t>
            </a:fld>
            <a:endParaRPr lang="en-US" dirty="0"/>
          </a:p>
        </p:txBody>
      </p:sp>
    </p:spTree>
    <p:extLst>
      <p:ext uri="{BB962C8B-B14F-4D97-AF65-F5344CB8AC3E}">
        <p14:creationId xmlns:p14="http://schemas.microsoft.com/office/powerpoint/2010/main" val="2729087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14</a:t>
            </a:fld>
            <a:endParaRPr lang="en-US" dirty="0"/>
          </a:p>
        </p:txBody>
      </p:sp>
    </p:spTree>
    <p:extLst>
      <p:ext uri="{BB962C8B-B14F-4D97-AF65-F5344CB8AC3E}">
        <p14:creationId xmlns:p14="http://schemas.microsoft.com/office/powerpoint/2010/main" val="4250311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pPr marL="228600" indent="-228600">
              <a:buAutoNum type="arabicParenR"/>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15</a:t>
            </a:fld>
            <a:endParaRPr lang="en-US" dirty="0"/>
          </a:p>
        </p:txBody>
      </p:sp>
    </p:spTree>
    <p:extLst>
      <p:ext uri="{BB962C8B-B14F-4D97-AF65-F5344CB8AC3E}">
        <p14:creationId xmlns:p14="http://schemas.microsoft.com/office/powerpoint/2010/main" val="4124228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pPr marL="228600" indent="-228600">
              <a:buAutoNum type="arabicParenR"/>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16</a:t>
            </a:fld>
            <a:endParaRPr lang="en-US" dirty="0"/>
          </a:p>
        </p:txBody>
      </p:sp>
    </p:spTree>
    <p:extLst>
      <p:ext uri="{BB962C8B-B14F-4D97-AF65-F5344CB8AC3E}">
        <p14:creationId xmlns:p14="http://schemas.microsoft.com/office/powerpoint/2010/main" val="988839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17</a:t>
            </a:fld>
            <a:endParaRPr lang="en-US" dirty="0"/>
          </a:p>
        </p:txBody>
      </p:sp>
    </p:spTree>
    <p:extLst>
      <p:ext uri="{BB962C8B-B14F-4D97-AF65-F5344CB8AC3E}">
        <p14:creationId xmlns:p14="http://schemas.microsoft.com/office/powerpoint/2010/main" val="2034556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18</a:t>
            </a:fld>
            <a:endParaRPr lang="en-US" dirty="0"/>
          </a:p>
        </p:txBody>
      </p:sp>
    </p:spTree>
    <p:extLst>
      <p:ext uri="{BB962C8B-B14F-4D97-AF65-F5344CB8AC3E}">
        <p14:creationId xmlns:p14="http://schemas.microsoft.com/office/powerpoint/2010/main" val="3698493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19</a:t>
            </a:fld>
            <a:endParaRPr lang="en-US" dirty="0"/>
          </a:p>
        </p:txBody>
      </p:sp>
    </p:spTree>
    <p:extLst>
      <p:ext uri="{BB962C8B-B14F-4D97-AF65-F5344CB8AC3E}">
        <p14:creationId xmlns:p14="http://schemas.microsoft.com/office/powerpoint/2010/main" val="2377763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20</a:t>
            </a:fld>
            <a:endParaRPr lang="en-US" dirty="0"/>
          </a:p>
        </p:txBody>
      </p:sp>
    </p:spTree>
    <p:extLst>
      <p:ext uri="{BB962C8B-B14F-4D97-AF65-F5344CB8AC3E}">
        <p14:creationId xmlns:p14="http://schemas.microsoft.com/office/powerpoint/2010/main" val="3988060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21</a:t>
            </a:fld>
            <a:endParaRPr lang="en-US" dirty="0"/>
          </a:p>
        </p:txBody>
      </p:sp>
    </p:spTree>
    <p:extLst>
      <p:ext uri="{BB962C8B-B14F-4D97-AF65-F5344CB8AC3E}">
        <p14:creationId xmlns:p14="http://schemas.microsoft.com/office/powerpoint/2010/main" val="3481576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a:t>
            </a:fld>
            <a:endParaRPr lang="en-US" dirty="0"/>
          </a:p>
        </p:txBody>
      </p:sp>
    </p:spTree>
    <p:extLst>
      <p:ext uri="{BB962C8B-B14F-4D97-AF65-F5344CB8AC3E}">
        <p14:creationId xmlns:p14="http://schemas.microsoft.com/office/powerpoint/2010/main" val="3705237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22</a:t>
            </a:fld>
            <a:endParaRPr lang="en-US" dirty="0"/>
          </a:p>
        </p:txBody>
      </p:sp>
    </p:spTree>
    <p:extLst>
      <p:ext uri="{BB962C8B-B14F-4D97-AF65-F5344CB8AC3E}">
        <p14:creationId xmlns:p14="http://schemas.microsoft.com/office/powerpoint/2010/main" val="952636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23</a:t>
            </a:fld>
            <a:endParaRPr lang="en-US" dirty="0"/>
          </a:p>
        </p:txBody>
      </p:sp>
    </p:spTree>
    <p:extLst>
      <p:ext uri="{BB962C8B-B14F-4D97-AF65-F5344CB8AC3E}">
        <p14:creationId xmlns:p14="http://schemas.microsoft.com/office/powerpoint/2010/main" val="1842587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24</a:t>
            </a:fld>
            <a:endParaRPr lang="en-US" dirty="0"/>
          </a:p>
        </p:txBody>
      </p:sp>
    </p:spTree>
    <p:extLst>
      <p:ext uri="{BB962C8B-B14F-4D97-AF65-F5344CB8AC3E}">
        <p14:creationId xmlns:p14="http://schemas.microsoft.com/office/powerpoint/2010/main" val="34605594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25</a:t>
            </a:fld>
            <a:endParaRPr lang="en-US" dirty="0"/>
          </a:p>
        </p:txBody>
      </p:sp>
    </p:spTree>
    <p:extLst>
      <p:ext uri="{BB962C8B-B14F-4D97-AF65-F5344CB8AC3E}">
        <p14:creationId xmlns:p14="http://schemas.microsoft.com/office/powerpoint/2010/main" val="34605594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26</a:t>
            </a:fld>
            <a:endParaRPr lang="en-US" dirty="0"/>
          </a:p>
        </p:txBody>
      </p:sp>
    </p:spTree>
    <p:extLst>
      <p:ext uri="{BB962C8B-B14F-4D97-AF65-F5344CB8AC3E}">
        <p14:creationId xmlns:p14="http://schemas.microsoft.com/office/powerpoint/2010/main" val="1982789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4</a:t>
            </a:fld>
            <a:endParaRPr lang="en-US" dirty="0"/>
          </a:p>
        </p:txBody>
      </p:sp>
    </p:spTree>
    <p:extLst>
      <p:ext uri="{BB962C8B-B14F-4D97-AF65-F5344CB8AC3E}">
        <p14:creationId xmlns:p14="http://schemas.microsoft.com/office/powerpoint/2010/main" val="85141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5</a:t>
            </a:fld>
            <a:endParaRPr lang="en-US" dirty="0"/>
          </a:p>
        </p:txBody>
      </p:sp>
    </p:spTree>
    <p:extLst>
      <p:ext uri="{BB962C8B-B14F-4D97-AF65-F5344CB8AC3E}">
        <p14:creationId xmlns:p14="http://schemas.microsoft.com/office/powerpoint/2010/main" val="3476416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6</a:t>
            </a:fld>
            <a:endParaRPr lang="en-US" dirty="0"/>
          </a:p>
        </p:txBody>
      </p:sp>
    </p:spTree>
    <p:extLst>
      <p:ext uri="{BB962C8B-B14F-4D97-AF65-F5344CB8AC3E}">
        <p14:creationId xmlns:p14="http://schemas.microsoft.com/office/powerpoint/2010/main" val="2839341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7</a:t>
            </a:fld>
            <a:endParaRPr lang="en-US" dirty="0"/>
          </a:p>
        </p:txBody>
      </p:sp>
    </p:spTree>
    <p:extLst>
      <p:ext uri="{BB962C8B-B14F-4D97-AF65-F5344CB8AC3E}">
        <p14:creationId xmlns:p14="http://schemas.microsoft.com/office/powerpoint/2010/main" val="4278203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09E90C26-6D2A-4436-BB51-81CC59FAC326}" type="slidenum">
              <a:rPr lang="en-US" smtClean="0"/>
              <a:t>9</a:t>
            </a:fld>
            <a:endParaRPr lang="en-US" dirty="0"/>
          </a:p>
        </p:txBody>
      </p:sp>
    </p:spTree>
    <p:extLst>
      <p:ext uri="{BB962C8B-B14F-4D97-AF65-F5344CB8AC3E}">
        <p14:creationId xmlns:p14="http://schemas.microsoft.com/office/powerpoint/2010/main" val="2848046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10</a:t>
            </a:fld>
            <a:endParaRPr lang="en-US" dirty="0"/>
          </a:p>
        </p:txBody>
      </p:sp>
    </p:spTree>
    <p:extLst>
      <p:ext uri="{BB962C8B-B14F-4D97-AF65-F5344CB8AC3E}">
        <p14:creationId xmlns:p14="http://schemas.microsoft.com/office/powerpoint/2010/main" val="1949218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9E90C26-6D2A-4436-BB51-81CC59FAC326}" type="slidenum">
              <a:rPr lang="en-US" smtClean="0"/>
              <a:t>11</a:t>
            </a:fld>
            <a:endParaRPr lang="en-US" dirty="0"/>
          </a:p>
        </p:txBody>
      </p:sp>
    </p:spTree>
    <p:extLst>
      <p:ext uri="{BB962C8B-B14F-4D97-AF65-F5344CB8AC3E}">
        <p14:creationId xmlns:p14="http://schemas.microsoft.com/office/powerpoint/2010/main" val="3516711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AD0C97-6F2A-4793-902C-75D81712CF92}" type="datetimeFigureOut">
              <a:rPr lang="en-US" smtClean="0"/>
              <a:t>3/12/2019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DE72C9-84A7-48BD-AE07-AB3CA8BCD2C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E72C9-84A7-48BD-AE07-AB3CA8BCD2C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E72C9-84A7-48BD-AE07-AB3CA8BCD2C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E72C9-84A7-48BD-AE07-AB3CA8BCD2C6}"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DE72C9-84A7-48BD-AE07-AB3CA8BCD2C6}"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E72C9-84A7-48BD-AE07-AB3CA8BCD2C6}"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DE72C9-84A7-48BD-AE07-AB3CA8BCD2C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DE72C9-84A7-48BD-AE07-AB3CA8BCD2C6}"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D0C97-6F2A-4793-902C-75D81712CF92}" type="datetimeFigureOut">
              <a:rPr lang="en-US" smtClean="0"/>
              <a:t>3/12/2019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DE72C9-84A7-48BD-AE07-AB3CA8BCD2C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EAD0C97-6F2A-4793-902C-75D81712CF92}" type="datetimeFigureOut">
              <a:rPr lang="en-US" smtClean="0"/>
              <a:t>3/12/2019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DE72C9-84A7-48BD-AE07-AB3CA8BCD2C6}"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4EAD0C97-6F2A-4793-902C-75D81712CF92}" type="datetimeFigureOut">
              <a:rPr lang="en-US" smtClean="0"/>
              <a:t>3/12/2019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DE72C9-84A7-48BD-AE07-AB3CA8BCD2C6}"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AD0C97-6F2A-4793-902C-75D81712CF92}" type="datetimeFigureOut">
              <a:rPr lang="en-US" smtClean="0"/>
              <a:t>3/12/2019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DE72C9-84A7-48BD-AE07-AB3CA8BCD2C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fech@diabetes.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mailto:spackrone@dralegal.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219"/>
            <a:ext cx="7772400" cy="1829761"/>
          </a:xfrm>
        </p:spPr>
        <p:txBody>
          <a:bodyPr>
            <a:normAutofit fontScale="90000"/>
          </a:bodyPr>
          <a:lstStyle/>
          <a:p>
            <a:r>
              <a:rPr lang="en-US" dirty="0"/>
              <a:t>Enforcing Section 504 and the Americans with Disabilities Act for Children with Diabetes in Schools and Other Settings  </a:t>
            </a:r>
          </a:p>
        </p:txBody>
      </p:sp>
      <p:sp>
        <p:nvSpPr>
          <p:cNvPr id="3" name="Subtitle 2"/>
          <p:cNvSpPr>
            <a:spLocks noGrp="1"/>
          </p:cNvSpPr>
          <p:nvPr>
            <p:ph type="subTitle" idx="1"/>
          </p:nvPr>
        </p:nvSpPr>
        <p:spPr>
          <a:xfrm>
            <a:off x="228600" y="3733800"/>
            <a:ext cx="8382000" cy="2027193"/>
          </a:xfrm>
        </p:spPr>
        <p:txBody>
          <a:bodyPr>
            <a:normAutofit/>
          </a:bodyPr>
          <a:lstStyle/>
          <a:p>
            <a:r>
              <a:rPr lang="en-US" sz="2300" dirty="0"/>
              <a:t>Sarah </a:t>
            </a:r>
            <a:r>
              <a:rPr lang="en-US" sz="2300" dirty="0" err="1"/>
              <a:t>Fech</a:t>
            </a:r>
            <a:r>
              <a:rPr lang="en-US" sz="2300" dirty="0"/>
              <a:t>-Baughman, American Diabetes Association</a:t>
            </a:r>
          </a:p>
          <a:p>
            <a:r>
              <a:rPr lang="en-US" sz="2300" dirty="0"/>
              <a:t>Seth </a:t>
            </a:r>
            <a:r>
              <a:rPr lang="en-US" sz="2300" dirty="0" err="1"/>
              <a:t>Packrone</a:t>
            </a:r>
            <a:r>
              <a:rPr lang="en-US" sz="2300" dirty="0"/>
              <a:t>, Disability Rights Advocates   </a:t>
            </a:r>
          </a:p>
          <a:p>
            <a:r>
              <a:rPr lang="en-US" sz="2300" dirty="0"/>
              <a:t>2019 Jacobus tenBroek Law Symposium</a:t>
            </a:r>
          </a:p>
        </p:txBody>
      </p:sp>
    </p:spTree>
    <p:extLst>
      <p:ext uri="{BB962C8B-B14F-4D97-AF65-F5344CB8AC3E}">
        <p14:creationId xmlns:p14="http://schemas.microsoft.com/office/powerpoint/2010/main" val="2988827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marL="109728" indent="0">
              <a:buNone/>
            </a:pPr>
            <a:endParaRPr lang="en-US" sz="1600" b="1" dirty="0"/>
          </a:p>
          <a:p>
            <a:pPr marL="109728" indent="0">
              <a:buNone/>
            </a:pPr>
            <a:r>
              <a:rPr lang="en-US" sz="2800" b="1" dirty="0"/>
              <a:t>The effects can be devastating for families of children with diabetes: </a:t>
            </a:r>
          </a:p>
          <a:p>
            <a:r>
              <a:rPr lang="en-US" dirty="0"/>
              <a:t>Exclusion of children with diabetes from childcare, summer camps, and school-related activities</a:t>
            </a:r>
          </a:p>
          <a:p>
            <a:r>
              <a:rPr lang="en-US" dirty="0"/>
              <a:t>The burden shifts to parents to provide care, with dire employment and financial consequences  </a:t>
            </a:r>
          </a:p>
          <a:p>
            <a:r>
              <a:rPr lang="en-US" dirty="0"/>
              <a:t>Children’s health is at risk without services </a:t>
            </a:r>
          </a:p>
          <a:p>
            <a:endParaRPr lang="en-US" dirty="0"/>
          </a:p>
        </p:txBody>
      </p:sp>
      <p:sp>
        <p:nvSpPr>
          <p:cNvPr id="3" name="Title 2"/>
          <p:cNvSpPr>
            <a:spLocks noGrp="1"/>
          </p:cNvSpPr>
          <p:nvPr>
            <p:ph type="title"/>
          </p:nvPr>
        </p:nvSpPr>
        <p:spPr>
          <a:xfrm>
            <a:off x="381000" y="304800"/>
            <a:ext cx="8229600" cy="1143000"/>
          </a:xfrm>
        </p:spPr>
        <p:txBody>
          <a:bodyPr>
            <a:normAutofit fontScale="90000"/>
          </a:bodyPr>
          <a:lstStyle/>
          <a:p>
            <a:r>
              <a:rPr lang="en-US" dirty="0"/>
              <a:t>Slide 10: Hurdles to Enforcing Section 504 and the ADA </a:t>
            </a:r>
          </a:p>
        </p:txBody>
      </p:sp>
    </p:spTree>
    <p:extLst>
      <p:ext uri="{BB962C8B-B14F-4D97-AF65-F5344CB8AC3E}">
        <p14:creationId xmlns:p14="http://schemas.microsoft.com/office/powerpoint/2010/main" val="1180264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This is an area of huge need and individual and systemic advocacy are both necessary: </a:t>
            </a:r>
          </a:p>
          <a:p>
            <a:r>
              <a:rPr lang="en-US" dirty="0"/>
              <a:t>Types of individual advocacy include informal demand letters/negotiations, Office of Civil Rights Complaints, and individual due process cases</a:t>
            </a:r>
          </a:p>
          <a:p>
            <a:r>
              <a:rPr lang="en-US" dirty="0"/>
              <a:t>Systemic advocacy includes efforts to change state laws, Department of Justice actions, and impact and class action litigation </a:t>
            </a:r>
          </a:p>
          <a:p>
            <a:endParaRPr lang="en-US" b="1" dirty="0"/>
          </a:p>
        </p:txBody>
      </p:sp>
      <p:sp>
        <p:nvSpPr>
          <p:cNvPr id="3" name="Title 2"/>
          <p:cNvSpPr>
            <a:spLocks noGrp="1"/>
          </p:cNvSpPr>
          <p:nvPr>
            <p:ph type="title"/>
          </p:nvPr>
        </p:nvSpPr>
        <p:spPr/>
        <p:txBody>
          <a:bodyPr>
            <a:normAutofit fontScale="90000"/>
          </a:bodyPr>
          <a:lstStyle/>
          <a:p>
            <a:br>
              <a:rPr lang="en-US" dirty="0"/>
            </a:br>
            <a:r>
              <a:rPr lang="en-US" dirty="0"/>
              <a:t>Slide 11: Strategies for Individual and Systemic Reform</a:t>
            </a:r>
            <a:br>
              <a:rPr lang="en-US" dirty="0"/>
            </a:br>
            <a:endParaRPr lang="en-US" dirty="0"/>
          </a:p>
        </p:txBody>
      </p:sp>
    </p:spTree>
    <p:extLst>
      <p:ext uri="{BB962C8B-B14F-4D97-AF65-F5344CB8AC3E}">
        <p14:creationId xmlns:p14="http://schemas.microsoft.com/office/powerpoint/2010/main" val="242803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sz="3100" b="1" dirty="0"/>
              <a:t>The ADA has clearly laid out guidelines that can be used in individual and/or systemic advocacy: </a:t>
            </a:r>
          </a:p>
          <a:p>
            <a:r>
              <a:rPr lang="en-US" sz="2800" dirty="0"/>
              <a:t>ADA position statements for school and childcare settings fully describe best practices for diabetes care—good resource for negotiation and to support expert witnesses</a:t>
            </a:r>
            <a:endParaRPr lang="en-US" sz="2400" dirty="0"/>
          </a:p>
          <a:p>
            <a:r>
              <a:rPr lang="en-US" sz="2800" dirty="0"/>
              <a:t>Highlights include:</a:t>
            </a:r>
            <a:endParaRPr lang="en-US" sz="2400" dirty="0"/>
          </a:p>
          <a:p>
            <a:pPr lvl="1"/>
            <a:r>
              <a:rPr lang="en-US" sz="2600" dirty="0"/>
              <a:t>3 levels of training (school setting)</a:t>
            </a:r>
            <a:endParaRPr lang="en-US" sz="2200" dirty="0"/>
          </a:p>
          <a:p>
            <a:pPr lvl="1"/>
            <a:r>
              <a:rPr lang="en-US" sz="2600" dirty="0"/>
              <a:t>In general, nurse coordinating care with lay staff trained to competently watch for issues and step in if nurse is unavailable </a:t>
            </a:r>
            <a:endParaRPr lang="en-US" sz="2200" dirty="0"/>
          </a:p>
          <a:p>
            <a:pPr lvl="1"/>
            <a:r>
              <a:rPr lang="en-US" sz="2600" dirty="0"/>
              <a:t>The more people who are trained, the better (more likelihood of coverage on fieldtrips, through staff changes, etc.)</a:t>
            </a:r>
            <a:endParaRPr lang="en-US" sz="2200"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Slide 12: Strategies for Individual and Systemic Reform </a:t>
            </a:r>
          </a:p>
        </p:txBody>
      </p:sp>
    </p:spTree>
    <p:extLst>
      <p:ext uri="{BB962C8B-B14F-4D97-AF65-F5344CB8AC3E}">
        <p14:creationId xmlns:p14="http://schemas.microsoft.com/office/powerpoint/2010/main" val="1176313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The ADA can assist you with individual advocacy</a:t>
            </a:r>
            <a:r>
              <a:rPr lang="en-US" sz="2800" dirty="0"/>
              <a:t>: </a:t>
            </a:r>
          </a:p>
          <a:p>
            <a:r>
              <a:rPr lang="en-US" dirty="0"/>
              <a:t>Staff attorneys available to provide information and referrals to individuals facing discrimination</a:t>
            </a:r>
          </a:p>
          <a:p>
            <a:r>
              <a:rPr lang="en-US" dirty="0"/>
              <a:t>Dir. of Litigation</a:t>
            </a:r>
          </a:p>
          <a:p>
            <a:pPr lvl="1"/>
            <a:r>
              <a:rPr lang="en-US" dirty="0"/>
              <a:t>Consult with attorneys litigating on behalf of individuals</a:t>
            </a:r>
          </a:p>
          <a:p>
            <a:pPr lvl="1"/>
            <a:r>
              <a:rPr lang="en-US" dirty="0"/>
              <a:t>Connect practitioners with expert witnesses</a:t>
            </a:r>
          </a:p>
          <a:p>
            <a:pPr lvl="1"/>
            <a:r>
              <a:rPr lang="en-US" dirty="0"/>
              <a:t>Submit amicus briefs</a:t>
            </a:r>
          </a:p>
          <a:p>
            <a:endParaRPr lang="en-US" dirty="0"/>
          </a:p>
        </p:txBody>
      </p:sp>
      <p:sp>
        <p:nvSpPr>
          <p:cNvPr id="3" name="Title 2"/>
          <p:cNvSpPr>
            <a:spLocks noGrp="1"/>
          </p:cNvSpPr>
          <p:nvPr>
            <p:ph type="title"/>
          </p:nvPr>
        </p:nvSpPr>
        <p:spPr/>
        <p:txBody>
          <a:bodyPr>
            <a:normAutofit fontScale="90000"/>
          </a:bodyPr>
          <a:lstStyle/>
          <a:p>
            <a:r>
              <a:rPr lang="en-US" dirty="0"/>
              <a:t>Slide 13: Strategies for Individual and Systemic Reform </a:t>
            </a:r>
          </a:p>
        </p:txBody>
      </p:sp>
    </p:spTree>
    <p:extLst>
      <p:ext uri="{BB962C8B-B14F-4D97-AF65-F5344CB8AC3E}">
        <p14:creationId xmlns:p14="http://schemas.microsoft.com/office/powerpoint/2010/main" val="3821624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ADA and DRA have partnered together on systemic reform efforts: </a:t>
            </a:r>
          </a:p>
          <a:p>
            <a:r>
              <a:rPr lang="en-US" dirty="0"/>
              <a:t>Know-your-rights presentations to parents/other stakeholders</a:t>
            </a:r>
          </a:p>
          <a:p>
            <a:r>
              <a:rPr lang="en-US" dirty="0"/>
              <a:t>Law reform efforts at the state level </a:t>
            </a:r>
          </a:p>
          <a:p>
            <a:r>
              <a:rPr lang="en-US" dirty="0"/>
              <a:t>Targeted negotiation efforts with entities with illegal policies </a:t>
            </a:r>
          </a:p>
          <a:p>
            <a:r>
              <a:rPr lang="en-US" dirty="0"/>
              <a:t>Litigation against national and citywide entities on behalf of children with diabetes </a:t>
            </a:r>
          </a:p>
          <a:p>
            <a:endParaRPr lang="en-US" dirty="0"/>
          </a:p>
        </p:txBody>
      </p:sp>
      <p:sp>
        <p:nvSpPr>
          <p:cNvPr id="3" name="Title 2"/>
          <p:cNvSpPr>
            <a:spLocks noGrp="1"/>
          </p:cNvSpPr>
          <p:nvPr>
            <p:ph type="title"/>
          </p:nvPr>
        </p:nvSpPr>
        <p:spPr/>
        <p:txBody>
          <a:bodyPr>
            <a:normAutofit fontScale="90000"/>
          </a:bodyPr>
          <a:lstStyle/>
          <a:p>
            <a:r>
              <a:rPr lang="en-US" dirty="0"/>
              <a:t>Slide 14: Strategies for Individual and Systemic Reform</a:t>
            </a:r>
          </a:p>
        </p:txBody>
      </p:sp>
    </p:spTree>
    <p:extLst>
      <p:ext uri="{BB962C8B-B14F-4D97-AF65-F5344CB8AC3E}">
        <p14:creationId xmlns:p14="http://schemas.microsoft.com/office/powerpoint/2010/main" val="343039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a:bodyPr>
          <a:lstStyle/>
          <a:p>
            <a:pPr marL="137160" indent="0">
              <a:buNone/>
            </a:pPr>
            <a:r>
              <a:rPr lang="en-US" sz="2800" b="1" dirty="0"/>
              <a:t>There are pros and cons to individual reform efforts: </a:t>
            </a:r>
            <a:endParaRPr lang="en-US" sz="2800" dirty="0"/>
          </a:p>
          <a:p>
            <a:r>
              <a:rPr lang="en-US" dirty="0"/>
              <a:t>Reasonable likelihood of success in the negotiation stage (in the absence of entity/schoolwide policy)</a:t>
            </a:r>
          </a:p>
          <a:p>
            <a:r>
              <a:rPr lang="en-US" dirty="0"/>
              <a:t>Faster route when there are impending health or financial consequences </a:t>
            </a:r>
          </a:p>
          <a:p>
            <a:r>
              <a:rPr lang="en-US" dirty="0"/>
              <a:t>If negotiation fails, arguable need to exhaust under </a:t>
            </a:r>
            <a:r>
              <a:rPr lang="en-US" i="1" dirty="0"/>
              <a:t>Fry</a:t>
            </a:r>
          </a:p>
          <a:p>
            <a:pPr marL="393192" lvl="1"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a:t>Slide 15: Strategies for Individual and Systemic Reform</a:t>
            </a:r>
          </a:p>
        </p:txBody>
      </p:sp>
    </p:spTree>
    <p:extLst>
      <p:ext uri="{BB962C8B-B14F-4D97-AF65-F5344CB8AC3E}">
        <p14:creationId xmlns:p14="http://schemas.microsoft.com/office/powerpoint/2010/main" val="1555172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4672"/>
          </a:xfrm>
        </p:spPr>
        <p:txBody>
          <a:bodyPr>
            <a:normAutofit/>
          </a:bodyPr>
          <a:lstStyle/>
          <a:p>
            <a:pPr marL="137160" indent="0">
              <a:buNone/>
            </a:pPr>
            <a:r>
              <a:rPr lang="en-US" sz="2800" b="1" dirty="0"/>
              <a:t>There are pros and cons to systemic reform efforts: </a:t>
            </a:r>
          </a:p>
          <a:p>
            <a:r>
              <a:rPr lang="en-US" dirty="0"/>
              <a:t>Seek policy change rather than accommodations to obviate the need for further actions by other students </a:t>
            </a:r>
          </a:p>
          <a:p>
            <a:r>
              <a:rPr lang="en-US" dirty="0"/>
              <a:t>Strong arguments for excusing exhaustion </a:t>
            </a:r>
          </a:p>
          <a:p>
            <a:r>
              <a:rPr lang="en-US" dirty="0"/>
              <a:t>Mootness </a:t>
            </a:r>
          </a:p>
          <a:p>
            <a:pPr marL="393192" lvl="1"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a:t>Slide 16: Strategies for Individual and Systemic Reform</a:t>
            </a:r>
          </a:p>
        </p:txBody>
      </p:sp>
    </p:spTree>
    <p:extLst>
      <p:ext uri="{BB962C8B-B14F-4D97-AF65-F5344CB8AC3E}">
        <p14:creationId xmlns:p14="http://schemas.microsoft.com/office/powerpoint/2010/main" val="3090740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sz="3000" b="1" i="1" dirty="0"/>
              <a:t>K.C. v. O’Connell</a:t>
            </a:r>
            <a:r>
              <a:rPr lang="en-US" sz="3000" b="1" dirty="0"/>
              <a:t>, 3:05-cv-04077; </a:t>
            </a:r>
            <a:r>
              <a:rPr lang="en-US" sz="3000" b="1" i="1" dirty="0"/>
              <a:t>ANA v. O’Connell</a:t>
            </a:r>
            <a:r>
              <a:rPr lang="en-US" sz="3000" b="1" dirty="0"/>
              <a:t>,</a:t>
            </a:r>
            <a:r>
              <a:rPr lang="en-US" sz="3000" b="1" i="1" dirty="0"/>
              <a:t> </a:t>
            </a:r>
            <a:r>
              <a:rPr lang="en-US" sz="3000" b="1" dirty="0"/>
              <a:t>304 P.3d 1038 (Cal. 2013)</a:t>
            </a:r>
          </a:p>
          <a:p>
            <a:r>
              <a:rPr lang="en-US" sz="2800" dirty="0"/>
              <a:t>Pair of lawsuits fighting over ambiguity in CA state law about who can administer insulin</a:t>
            </a:r>
            <a:endParaRPr lang="en-US" sz="2400" dirty="0"/>
          </a:p>
          <a:p>
            <a:r>
              <a:rPr lang="en-US" sz="2800" dirty="0"/>
              <a:t>ADA filed suit with co-plaintiff families (K.C., et al.) to enjoin CA to issue a directive allowing lay staff to administer insulin </a:t>
            </a:r>
          </a:p>
          <a:p>
            <a:r>
              <a:rPr lang="en-US" sz="2800" dirty="0"/>
              <a:t>Settled with the state and school district defendants allowing unlicensed, trained personnel to administer insulin when a school nurse was not available</a:t>
            </a:r>
          </a:p>
          <a:p>
            <a:pPr marL="393192" lvl="1" indent="0">
              <a:buNone/>
            </a:pPr>
            <a:endParaRPr lang="en-US" dirty="0"/>
          </a:p>
          <a:p>
            <a:pPr lvl="1"/>
            <a:endParaRPr lang="en-US" dirty="0"/>
          </a:p>
          <a:p>
            <a:endParaRPr lang="en-US" dirty="0"/>
          </a:p>
          <a:p>
            <a:endParaRPr lang="en-US" dirty="0"/>
          </a:p>
          <a:p>
            <a:endParaRPr lang="en-US" dirty="0"/>
          </a:p>
        </p:txBody>
      </p:sp>
      <p:sp>
        <p:nvSpPr>
          <p:cNvPr id="3" name="Title 2"/>
          <p:cNvSpPr>
            <a:spLocks noGrp="1"/>
          </p:cNvSpPr>
          <p:nvPr>
            <p:ph type="title"/>
          </p:nvPr>
        </p:nvSpPr>
        <p:spPr>
          <a:xfrm>
            <a:off x="609600" y="533400"/>
            <a:ext cx="8077200" cy="884238"/>
          </a:xfrm>
        </p:spPr>
        <p:txBody>
          <a:bodyPr>
            <a:normAutofit fontScale="90000"/>
          </a:bodyPr>
          <a:lstStyle/>
          <a:p>
            <a:r>
              <a:rPr lang="en-US" dirty="0"/>
              <a:t>Slide 17: Relevant Litigation by the ADA and DRA</a:t>
            </a:r>
            <a:br>
              <a:rPr lang="en-US" dirty="0"/>
            </a:br>
            <a:endParaRPr lang="en-US" dirty="0"/>
          </a:p>
        </p:txBody>
      </p:sp>
    </p:spTree>
    <p:extLst>
      <p:ext uri="{BB962C8B-B14F-4D97-AF65-F5344CB8AC3E}">
        <p14:creationId xmlns:p14="http://schemas.microsoft.com/office/powerpoint/2010/main" val="142844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800" b="1" i="1" dirty="0"/>
              <a:t>K.C. v. O’Connell</a:t>
            </a:r>
            <a:r>
              <a:rPr lang="en-US" sz="2800" b="1" dirty="0"/>
              <a:t>, 3:05-cv-04077; </a:t>
            </a:r>
            <a:r>
              <a:rPr lang="en-US" sz="2800" b="1" i="1" dirty="0"/>
              <a:t>ANA v. O’Connell</a:t>
            </a:r>
            <a:r>
              <a:rPr lang="en-US" sz="2800" b="1" dirty="0"/>
              <a:t>,</a:t>
            </a:r>
            <a:r>
              <a:rPr lang="en-US" sz="2800" b="1" i="1" dirty="0"/>
              <a:t> </a:t>
            </a:r>
            <a:r>
              <a:rPr lang="en-US" sz="2800" b="1" dirty="0"/>
              <a:t>304 P.3d 1038 (Cal. 2013)</a:t>
            </a:r>
          </a:p>
          <a:p>
            <a:r>
              <a:rPr lang="en-US" dirty="0"/>
              <a:t>American Nurse’s Assoc. filed suit in CA state court (</a:t>
            </a:r>
            <a:r>
              <a:rPr lang="en-US" i="1" dirty="0"/>
              <a:t>ANA</a:t>
            </a:r>
            <a:r>
              <a:rPr lang="en-US" dirty="0"/>
              <a:t>), arguing that the </a:t>
            </a:r>
            <a:r>
              <a:rPr lang="en-US" i="1" dirty="0"/>
              <a:t>K.C.</a:t>
            </a:r>
            <a:r>
              <a:rPr lang="en-US" dirty="0"/>
              <a:t> directive violated state law</a:t>
            </a:r>
          </a:p>
          <a:p>
            <a:r>
              <a:rPr lang="en-US" dirty="0"/>
              <a:t>CA Supreme Court ultimately determined state law permitted lay administration of insulin</a:t>
            </a:r>
          </a:p>
          <a:p>
            <a:r>
              <a:rPr lang="en-US" dirty="0"/>
              <a:t>Lessons learned: </a:t>
            </a:r>
          </a:p>
          <a:p>
            <a:pPr lvl="1"/>
            <a:r>
              <a:rPr lang="en-US" sz="2400" dirty="0"/>
              <a:t>CA nurse shortage contributed to this victory</a:t>
            </a:r>
          </a:p>
          <a:p>
            <a:pPr lvl="1"/>
            <a:r>
              <a:rPr lang="en-US" sz="2400" dirty="0"/>
              <a:t>Nurse shortages exist across the country </a:t>
            </a:r>
            <a:endParaRPr lang="en-US" sz="1600" dirty="0"/>
          </a:p>
        </p:txBody>
      </p:sp>
      <p:sp>
        <p:nvSpPr>
          <p:cNvPr id="3" name="Title 2"/>
          <p:cNvSpPr>
            <a:spLocks noGrp="1"/>
          </p:cNvSpPr>
          <p:nvPr>
            <p:ph type="title"/>
          </p:nvPr>
        </p:nvSpPr>
        <p:spPr>
          <a:xfrm>
            <a:off x="457200" y="457200"/>
            <a:ext cx="8229600" cy="960438"/>
          </a:xfrm>
        </p:spPr>
        <p:txBody>
          <a:bodyPr>
            <a:normAutofit fontScale="90000"/>
          </a:bodyPr>
          <a:lstStyle/>
          <a:p>
            <a:r>
              <a:rPr lang="en-US" dirty="0"/>
              <a:t>Slide 18: Relevant Litigation by the ADA and DRA </a:t>
            </a:r>
            <a:br>
              <a:rPr lang="en-US" dirty="0"/>
            </a:br>
            <a:endParaRPr lang="en-US" dirty="0"/>
          </a:p>
        </p:txBody>
      </p:sp>
    </p:spTree>
    <p:extLst>
      <p:ext uri="{BB962C8B-B14F-4D97-AF65-F5344CB8AC3E}">
        <p14:creationId xmlns:p14="http://schemas.microsoft.com/office/powerpoint/2010/main" val="2854594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lvl="0" indent="0">
              <a:buNone/>
            </a:pPr>
            <a:r>
              <a:rPr lang="en-US" sz="3300" b="1" i="1" dirty="0"/>
              <a:t>American Diabetes Association v. US Dep’t of the Army (formerly M.W. v. U.S. Dep’t of the Army) </a:t>
            </a:r>
            <a:r>
              <a:rPr lang="en-US" sz="3300" b="1" dirty="0"/>
              <a:t>(5:16-cv-04051, N.D. CAL., 2016) (9</a:t>
            </a:r>
            <a:r>
              <a:rPr lang="en-US" sz="3300" b="1" baseline="30000" dirty="0"/>
              <a:t>th</a:t>
            </a:r>
            <a:r>
              <a:rPr lang="en-US" sz="3300" b="1" dirty="0"/>
              <a:t> Circuit, pending)</a:t>
            </a:r>
          </a:p>
          <a:p>
            <a:r>
              <a:rPr lang="en-US" sz="2800" dirty="0"/>
              <a:t>DRA filed suit on behalf of the ADA and an individual child (M.W.) challenging the Army’s policy not permitting staff to administer necessary care (insulin administration, glucagon administration) in its childcare programs</a:t>
            </a:r>
          </a:p>
          <a:p>
            <a:r>
              <a:rPr lang="en-US" sz="2800" dirty="0"/>
              <a:t>The suit sought a national policy change under Section 504 </a:t>
            </a:r>
          </a:p>
          <a:p>
            <a:r>
              <a:rPr lang="en-US" sz="2800" dirty="0"/>
              <a:t>Given the geographic isolation of many military bases, parents across the country reported having to quit their jobs to provide care for their children </a:t>
            </a:r>
          </a:p>
          <a:p>
            <a:pPr marL="109728"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a:t>Slide 19: Relevant Litigation by the ADA and DRA </a:t>
            </a:r>
          </a:p>
        </p:txBody>
      </p:sp>
    </p:spTree>
    <p:extLst>
      <p:ext uri="{BB962C8B-B14F-4D97-AF65-F5344CB8AC3E}">
        <p14:creationId xmlns:p14="http://schemas.microsoft.com/office/powerpoint/2010/main" val="287307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lstStyle/>
          <a:p>
            <a:pPr marL="109728" indent="0">
              <a:buNone/>
            </a:pPr>
            <a:r>
              <a:rPr lang="en-US" sz="2800" dirty="0"/>
              <a:t>I.  Overview of Section 504 and the ADA</a:t>
            </a:r>
          </a:p>
          <a:p>
            <a:pPr marL="109728" indent="0">
              <a:buNone/>
            </a:pPr>
            <a:r>
              <a:rPr lang="en-US" sz="2800" dirty="0"/>
              <a:t>II. Hurdles to Enforcing Section 504 and the ADA </a:t>
            </a:r>
          </a:p>
          <a:p>
            <a:pPr marL="109728" indent="0">
              <a:buNone/>
            </a:pPr>
            <a:r>
              <a:rPr lang="en-US" sz="2800" dirty="0"/>
              <a:t>III. Strategies for Individual and Systemic Reform</a:t>
            </a:r>
          </a:p>
          <a:p>
            <a:pPr marL="109728" indent="0">
              <a:buNone/>
            </a:pPr>
            <a:r>
              <a:rPr lang="en-US" sz="2800" dirty="0"/>
              <a:t>IV. Relevant Litigation by the ADA and DRA </a:t>
            </a:r>
          </a:p>
          <a:p>
            <a:pPr marL="109728" indent="0">
              <a:buNone/>
            </a:pPr>
            <a:r>
              <a:rPr lang="en-US" sz="2800" dirty="0"/>
              <a:t>IV. Discussion: Challenges to Enforcing Section 504 and the ADA</a:t>
            </a:r>
          </a:p>
          <a:p>
            <a:endParaRPr lang="en-US" dirty="0"/>
          </a:p>
          <a:p>
            <a:endParaRPr lang="en-US" dirty="0"/>
          </a:p>
        </p:txBody>
      </p:sp>
      <p:sp>
        <p:nvSpPr>
          <p:cNvPr id="3" name="Title 2"/>
          <p:cNvSpPr>
            <a:spLocks noGrp="1"/>
          </p:cNvSpPr>
          <p:nvPr>
            <p:ph type="title"/>
          </p:nvPr>
        </p:nvSpPr>
        <p:spPr/>
        <p:txBody>
          <a:bodyPr/>
          <a:lstStyle/>
          <a:p>
            <a:r>
              <a:rPr lang="en-US" dirty="0"/>
              <a:t>Slide 2: Presentation Outline </a:t>
            </a:r>
          </a:p>
        </p:txBody>
      </p:sp>
    </p:spTree>
    <p:extLst>
      <p:ext uri="{BB962C8B-B14F-4D97-AF65-F5344CB8AC3E}">
        <p14:creationId xmlns:p14="http://schemas.microsoft.com/office/powerpoint/2010/main" val="83446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sz="2800" b="1" i="1" dirty="0"/>
              <a:t>ADA v. US Dep’t of the Army (formerly M.W. v. U.S. Dep’t of the Army) </a:t>
            </a:r>
            <a:r>
              <a:rPr lang="en-US" sz="2800" b="1" dirty="0"/>
              <a:t>(5:16-cv-04051, N.D. CAL., 2016) (9</a:t>
            </a:r>
            <a:r>
              <a:rPr lang="en-US" sz="2800" b="1" baseline="30000" dirty="0"/>
              <a:t>th</a:t>
            </a:r>
            <a:r>
              <a:rPr lang="en-US" sz="2800" b="1" dirty="0"/>
              <a:t> Circuit, pending) (cont.)</a:t>
            </a:r>
            <a:endParaRPr lang="en-US" sz="2400" b="1" dirty="0"/>
          </a:p>
          <a:p>
            <a:r>
              <a:rPr lang="en-US" dirty="0"/>
              <a:t>In December of 2017, the case was dismissed on standing/mootness grounds </a:t>
            </a:r>
          </a:p>
          <a:p>
            <a:r>
              <a:rPr lang="en-US" dirty="0"/>
              <a:t>An appeal is pending in the 9</a:t>
            </a:r>
            <a:r>
              <a:rPr lang="en-US" baseline="30000" dirty="0"/>
              <a:t>th</a:t>
            </a:r>
            <a:r>
              <a:rPr lang="en-US" dirty="0"/>
              <a:t> Circuit </a:t>
            </a:r>
          </a:p>
          <a:p>
            <a:r>
              <a:rPr lang="en-US" dirty="0"/>
              <a:t>Lessons learned</a:t>
            </a:r>
          </a:p>
        </p:txBody>
      </p:sp>
      <p:sp>
        <p:nvSpPr>
          <p:cNvPr id="3" name="Title 2"/>
          <p:cNvSpPr>
            <a:spLocks noGrp="1"/>
          </p:cNvSpPr>
          <p:nvPr>
            <p:ph type="title"/>
          </p:nvPr>
        </p:nvSpPr>
        <p:spPr/>
        <p:txBody>
          <a:bodyPr>
            <a:normAutofit fontScale="90000"/>
          </a:bodyPr>
          <a:lstStyle/>
          <a:p>
            <a:r>
              <a:rPr lang="en-US" dirty="0"/>
              <a:t>Slide 20: Relevant Litigation by the ADA and DRA </a:t>
            </a:r>
          </a:p>
        </p:txBody>
      </p:sp>
    </p:spTree>
    <p:extLst>
      <p:ext uri="{BB962C8B-B14F-4D97-AF65-F5344CB8AC3E}">
        <p14:creationId xmlns:p14="http://schemas.microsoft.com/office/powerpoint/2010/main" val="24516338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109728" lvl="0" indent="0">
              <a:buNone/>
            </a:pPr>
            <a:r>
              <a:rPr lang="en-US" sz="5100" b="1" i="1" dirty="0"/>
              <a:t>M.F., et al., v. New York City Department of Education, et al., </a:t>
            </a:r>
            <a:r>
              <a:rPr lang="en-US" sz="5100" b="1" dirty="0"/>
              <a:t>1:18-cv-06109 (E.D.N.Y 2018)</a:t>
            </a:r>
          </a:p>
          <a:p>
            <a:r>
              <a:rPr lang="en-US" sz="3500" dirty="0"/>
              <a:t>The ADA and DRA filed a putative class action on behalf of the ADA and three individual children who were being denied basic diabetes care at school and school-related activities </a:t>
            </a:r>
          </a:p>
          <a:p>
            <a:r>
              <a:rPr lang="en-US" sz="3500" dirty="0"/>
              <a:t>The Complaint alleges systemic violations of Section 504, the ADA, and the New York City Human Rights Law, including: </a:t>
            </a:r>
          </a:p>
          <a:p>
            <a:pPr lvl="1"/>
            <a:r>
              <a:rPr lang="en-US" sz="3500" dirty="0"/>
              <a:t>Failure to have care in place at the start of the year, forcing parents to provide care at school for weeks or even months;</a:t>
            </a:r>
          </a:p>
          <a:p>
            <a:pPr lvl="1"/>
            <a:r>
              <a:rPr lang="en-US" sz="3500" dirty="0"/>
              <a:t>Exclusion of students from field trips, school breakfasts, and after-school activities;</a:t>
            </a:r>
          </a:p>
          <a:p>
            <a:pPr lvl="1"/>
            <a:r>
              <a:rPr lang="en-US" sz="3500" dirty="0"/>
              <a:t>Forcing students to unnecessarily miss class for routine care; and </a:t>
            </a:r>
          </a:p>
          <a:p>
            <a:pPr lvl="1"/>
            <a:r>
              <a:rPr lang="en-US" sz="3500" dirty="0"/>
              <a:t>Failure to train staff to administer diabetes care </a:t>
            </a:r>
          </a:p>
          <a:p>
            <a:endParaRPr lang="en-US" sz="2800"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Slide 21: Relevant Litigation by the ADA and DRA </a:t>
            </a:r>
          </a:p>
        </p:txBody>
      </p:sp>
    </p:spTree>
    <p:extLst>
      <p:ext uri="{BB962C8B-B14F-4D97-AF65-F5344CB8AC3E}">
        <p14:creationId xmlns:p14="http://schemas.microsoft.com/office/powerpoint/2010/main" val="2750481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37160" indent="0">
              <a:buNone/>
            </a:pPr>
            <a:r>
              <a:rPr lang="en-US" sz="2800" b="1" i="1" dirty="0"/>
              <a:t>M.F., et al., v. New York City Department of Education, et al.,</a:t>
            </a:r>
            <a:r>
              <a:rPr lang="en-US" sz="2800" b="1" dirty="0"/>
              <a:t> 1:18-cv-06109</a:t>
            </a:r>
            <a:r>
              <a:rPr lang="en-US" sz="2800" b="1" i="1" dirty="0"/>
              <a:t> </a:t>
            </a:r>
            <a:r>
              <a:rPr lang="en-US" sz="2800" b="1" dirty="0"/>
              <a:t>(E.D.N.Y 2018) (cont.) </a:t>
            </a:r>
            <a:endParaRPr lang="en-US" sz="2400" dirty="0"/>
          </a:p>
          <a:p>
            <a:r>
              <a:rPr lang="en-US" dirty="0"/>
              <a:t>Parents are left to fill in the gaps for the school district’s failures to provide care:  </a:t>
            </a:r>
          </a:p>
          <a:p>
            <a:pPr lvl="1"/>
            <a:r>
              <a:rPr lang="en-US" sz="2400" dirty="0"/>
              <a:t>Parents have to be on-call to provide care during the school hours; and</a:t>
            </a:r>
          </a:p>
          <a:p>
            <a:pPr lvl="1"/>
            <a:r>
              <a:rPr lang="en-US" sz="2400" dirty="0"/>
              <a:t>Parents frequently have to attend field trips as a condition of their child’s attendance </a:t>
            </a:r>
          </a:p>
          <a:p>
            <a:r>
              <a:rPr lang="en-US" dirty="0"/>
              <a:t>Challenges to reform</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b="0" dirty="0"/>
              <a:t>Slide 22:</a:t>
            </a:r>
            <a:r>
              <a:rPr lang="en-US" dirty="0"/>
              <a:t> Relevant Litigation by the ADA and DRA </a:t>
            </a:r>
            <a:endParaRPr lang="en-US" b="0" dirty="0"/>
          </a:p>
        </p:txBody>
      </p:sp>
    </p:spTree>
    <p:extLst>
      <p:ext uri="{BB962C8B-B14F-4D97-AF65-F5344CB8AC3E}">
        <p14:creationId xmlns:p14="http://schemas.microsoft.com/office/powerpoint/2010/main" val="207108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37160" indent="0">
              <a:buNone/>
            </a:pPr>
            <a:r>
              <a:rPr lang="en-US" sz="2800" b="1" i="1" dirty="0"/>
              <a:t>M.F., et al., v. New York City Department of Education, et al.</a:t>
            </a:r>
            <a:r>
              <a:rPr lang="en-US" sz="2800" b="1" dirty="0"/>
              <a:t>, 1:18-cv-06109 (E.D.N.Y 2018) (cont.)</a:t>
            </a:r>
            <a:endParaRPr lang="en-US" sz="2400" dirty="0"/>
          </a:p>
          <a:p>
            <a:r>
              <a:rPr lang="en-US" dirty="0"/>
              <a:t>Current status: </a:t>
            </a:r>
            <a:r>
              <a:rPr lang="en-US" sz="2400" dirty="0"/>
              <a:t>The litigation is stayed while the parties seek to negotiate a settlement through Structured Negotiations</a:t>
            </a:r>
          </a:p>
          <a:p>
            <a:r>
              <a:rPr lang="en-US" dirty="0"/>
              <a:t>Lessons learned </a:t>
            </a:r>
          </a:p>
        </p:txBody>
      </p:sp>
      <p:sp>
        <p:nvSpPr>
          <p:cNvPr id="3" name="Title 2"/>
          <p:cNvSpPr>
            <a:spLocks noGrp="1"/>
          </p:cNvSpPr>
          <p:nvPr>
            <p:ph type="title"/>
          </p:nvPr>
        </p:nvSpPr>
        <p:spPr/>
        <p:txBody>
          <a:bodyPr>
            <a:normAutofit fontScale="90000"/>
          </a:bodyPr>
          <a:lstStyle/>
          <a:p>
            <a:r>
              <a:rPr lang="en-US" b="0" dirty="0"/>
              <a:t>Slide 23:</a:t>
            </a:r>
            <a:r>
              <a:rPr lang="en-US" dirty="0"/>
              <a:t> Relevant Litigation by the ADA and DRA </a:t>
            </a:r>
            <a:endParaRPr lang="en-US" b="0" dirty="0"/>
          </a:p>
        </p:txBody>
      </p:sp>
    </p:spTree>
    <p:extLst>
      <p:ext uri="{BB962C8B-B14F-4D97-AF65-F5344CB8AC3E}">
        <p14:creationId xmlns:p14="http://schemas.microsoft.com/office/powerpoint/2010/main" val="3414859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There are legal challenges to individual and systemic advocacy: </a:t>
            </a:r>
            <a:r>
              <a:rPr lang="en-US" sz="2800" dirty="0"/>
              <a:t>  </a:t>
            </a:r>
          </a:p>
          <a:p>
            <a:r>
              <a:rPr lang="en-US" dirty="0"/>
              <a:t>Widespread ignorance of the law </a:t>
            </a:r>
          </a:p>
          <a:p>
            <a:r>
              <a:rPr lang="en-US" dirty="0"/>
              <a:t>Conflicting state laws and dearth of case law</a:t>
            </a:r>
          </a:p>
          <a:p>
            <a:r>
              <a:rPr lang="en-US" dirty="0"/>
              <a:t>Exhaustion </a:t>
            </a:r>
          </a:p>
          <a:p>
            <a:r>
              <a:rPr lang="en-US" dirty="0"/>
              <a:t>Class certification</a:t>
            </a:r>
          </a:p>
        </p:txBody>
      </p:sp>
      <p:sp>
        <p:nvSpPr>
          <p:cNvPr id="3" name="Title 2"/>
          <p:cNvSpPr>
            <a:spLocks noGrp="1"/>
          </p:cNvSpPr>
          <p:nvPr>
            <p:ph type="title"/>
          </p:nvPr>
        </p:nvSpPr>
        <p:spPr>
          <a:xfrm>
            <a:off x="609600" y="533400"/>
            <a:ext cx="8229600" cy="1143000"/>
          </a:xfrm>
        </p:spPr>
        <p:txBody>
          <a:bodyPr>
            <a:normAutofit fontScale="90000"/>
          </a:bodyPr>
          <a:lstStyle/>
          <a:p>
            <a:r>
              <a:rPr lang="en-US" sz="3600" b="0" dirty="0"/>
              <a:t>Slide 24: </a:t>
            </a:r>
            <a:r>
              <a:rPr lang="en-US" sz="3600" dirty="0"/>
              <a:t>Discussion: Challenges to Enforcing Section 504 and the ADA</a:t>
            </a:r>
            <a:br>
              <a:rPr lang="en-US" dirty="0"/>
            </a:br>
            <a:endParaRPr lang="en-US" b="0" dirty="0"/>
          </a:p>
        </p:txBody>
      </p:sp>
    </p:spTree>
    <p:extLst>
      <p:ext uri="{BB962C8B-B14F-4D97-AF65-F5344CB8AC3E}">
        <p14:creationId xmlns:p14="http://schemas.microsoft.com/office/powerpoint/2010/main" val="3030092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37160" indent="0">
              <a:buNone/>
            </a:pPr>
            <a:r>
              <a:rPr lang="en-US" sz="2800" b="1" dirty="0"/>
              <a:t>There are practical challenges to individual and systemic advocacy: </a:t>
            </a:r>
            <a:r>
              <a:rPr lang="en-US" sz="2800" dirty="0"/>
              <a:t>  </a:t>
            </a:r>
          </a:p>
          <a:p>
            <a:r>
              <a:rPr lang="en-US" dirty="0"/>
              <a:t>Underdeveloped Section 504 and ADA processes</a:t>
            </a:r>
          </a:p>
          <a:p>
            <a:r>
              <a:rPr lang="en-US" dirty="0"/>
              <a:t>Identifying impacted students and families </a:t>
            </a:r>
          </a:p>
          <a:p>
            <a:r>
              <a:rPr lang="en-US" dirty="0"/>
              <a:t>Stereotypes about diabetes </a:t>
            </a:r>
          </a:p>
          <a:p>
            <a:r>
              <a:rPr lang="en-US" dirty="0"/>
              <a:t>The urgent need for individualized remedies </a:t>
            </a:r>
          </a:p>
          <a:p>
            <a:pPr marL="109728" indent="0">
              <a:buNone/>
            </a:pPr>
            <a:endParaRPr lang="en-US" dirty="0"/>
          </a:p>
        </p:txBody>
      </p:sp>
      <p:sp>
        <p:nvSpPr>
          <p:cNvPr id="3" name="Title 2"/>
          <p:cNvSpPr>
            <a:spLocks noGrp="1"/>
          </p:cNvSpPr>
          <p:nvPr>
            <p:ph type="title"/>
          </p:nvPr>
        </p:nvSpPr>
        <p:spPr>
          <a:xfrm>
            <a:off x="457200" y="338328"/>
            <a:ext cx="8229600" cy="1143000"/>
          </a:xfrm>
        </p:spPr>
        <p:txBody>
          <a:bodyPr>
            <a:normAutofit/>
          </a:bodyPr>
          <a:lstStyle/>
          <a:p>
            <a:r>
              <a:rPr lang="en-US" sz="3000" b="0" dirty="0"/>
              <a:t>Slide 25: </a:t>
            </a:r>
            <a:r>
              <a:rPr lang="en-US" sz="3000" dirty="0"/>
              <a:t>Discussion: Challenges to Enforcing Section 504 and the ADA</a:t>
            </a:r>
            <a:endParaRPr lang="en-US" sz="3000" b="0" dirty="0"/>
          </a:p>
        </p:txBody>
      </p:sp>
    </p:spTree>
    <p:extLst>
      <p:ext uri="{BB962C8B-B14F-4D97-AF65-F5344CB8AC3E}">
        <p14:creationId xmlns:p14="http://schemas.microsoft.com/office/powerpoint/2010/main" val="3588129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a:t>Please contact Sarah at </a:t>
            </a:r>
            <a:r>
              <a:rPr lang="en-US" sz="2400" dirty="0">
                <a:hlinkClick r:id="rId3"/>
              </a:rPr>
              <a:t>sfech@diabetes.org</a:t>
            </a:r>
            <a:r>
              <a:rPr lang="en-US" sz="2400" dirty="0"/>
              <a:t> or Seth at </a:t>
            </a:r>
            <a:r>
              <a:rPr lang="en-US" sz="2400" dirty="0">
                <a:hlinkClick r:id="rId4"/>
              </a:rPr>
              <a:t>spackrone@dralegal.org</a:t>
            </a:r>
            <a:r>
              <a:rPr lang="en-US" sz="2400" dirty="0"/>
              <a:t> to discuss these issues in your state or to share strategies and results. Thank you! </a:t>
            </a:r>
          </a:p>
        </p:txBody>
      </p:sp>
      <p:sp>
        <p:nvSpPr>
          <p:cNvPr id="4" name="Title 3"/>
          <p:cNvSpPr>
            <a:spLocks noGrp="1"/>
          </p:cNvSpPr>
          <p:nvPr>
            <p:ph type="title"/>
          </p:nvPr>
        </p:nvSpPr>
        <p:spPr/>
        <p:txBody>
          <a:bodyPr>
            <a:normAutofit/>
          </a:bodyPr>
          <a:lstStyle/>
          <a:p>
            <a:r>
              <a:rPr lang="en-US" dirty="0"/>
              <a:t>Thank you! </a:t>
            </a:r>
          </a:p>
        </p:txBody>
      </p:sp>
    </p:spTree>
    <p:extLst>
      <p:ext uri="{BB962C8B-B14F-4D97-AF65-F5344CB8AC3E}">
        <p14:creationId xmlns:p14="http://schemas.microsoft.com/office/powerpoint/2010/main" val="2631508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52FFBF-D459-493B-91C0-58AE3C93E576}"/>
              </a:ext>
            </a:extLst>
          </p:cNvPr>
          <p:cNvSpPr>
            <a:spLocks noGrp="1"/>
          </p:cNvSpPr>
          <p:nvPr>
            <p:ph idx="1"/>
          </p:nvPr>
        </p:nvSpPr>
        <p:spPr/>
        <p:txBody>
          <a:bodyPr/>
          <a:lstStyle/>
          <a:p>
            <a:pPr marL="109728" indent="0">
              <a:buNone/>
            </a:pPr>
            <a:r>
              <a:rPr lang="en-US" sz="2800" b="1" dirty="0"/>
              <a:t>The Individuals with Disabilities Education Act (“IDEA”) has important limitations</a:t>
            </a:r>
            <a:r>
              <a:rPr lang="en-US" sz="2800" dirty="0"/>
              <a:t>:</a:t>
            </a:r>
          </a:p>
          <a:p>
            <a:r>
              <a:rPr lang="en-US" sz="2800" dirty="0"/>
              <a:t>It does not apply to all students with disabilities who need services</a:t>
            </a:r>
          </a:p>
          <a:p>
            <a:r>
              <a:rPr lang="en-US" sz="2800" dirty="0"/>
              <a:t>It only applies to public schools </a:t>
            </a:r>
          </a:p>
          <a:p>
            <a:r>
              <a:rPr lang="en-US" sz="2800" dirty="0"/>
              <a:t>Some services that students need cannot be provided through an Individualized Education Program  </a:t>
            </a:r>
          </a:p>
        </p:txBody>
      </p:sp>
      <p:sp>
        <p:nvSpPr>
          <p:cNvPr id="3" name="Title 2">
            <a:extLst>
              <a:ext uri="{FF2B5EF4-FFF2-40B4-BE49-F238E27FC236}">
                <a16:creationId xmlns:a16="http://schemas.microsoft.com/office/drawing/2014/main" id="{1A5FEABA-31C4-4045-B662-99F3B3827EBD}"/>
              </a:ext>
            </a:extLst>
          </p:cNvPr>
          <p:cNvSpPr>
            <a:spLocks noGrp="1"/>
          </p:cNvSpPr>
          <p:nvPr>
            <p:ph type="title"/>
          </p:nvPr>
        </p:nvSpPr>
        <p:spPr/>
        <p:txBody>
          <a:bodyPr>
            <a:normAutofit fontScale="90000"/>
          </a:bodyPr>
          <a:lstStyle/>
          <a:p>
            <a:r>
              <a:rPr lang="en-US" dirty="0"/>
              <a:t>Slide 3: Overview of Section 504 and the ADA  </a:t>
            </a:r>
          </a:p>
        </p:txBody>
      </p:sp>
    </p:spTree>
    <p:extLst>
      <p:ext uri="{BB962C8B-B14F-4D97-AF65-F5344CB8AC3E}">
        <p14:creationId xmlns:p14="http://schemas.microsoft.com/office/powerpoint/2010/main" val="18769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The ADA offers important protections for children with disabilities:   </a:t>
            </a:r>
          </a:p>
          <a:p>
            <a:r>
              <a:rPr lang="en-US" sz="2800" dirty="0"/>
              <a:t>Title II of the ADA’s prohibitions against discrimination apply in schools and other settings that provide services to children</a:t>
            </a:r>
            <a:r>
              <a:rPr lang="en-US" sz="2400" dirty="0"/>
              <a:t>, </a:t>
            </a:r>
            <a:r>
              <a:rPr lang="en-US" sz="2400" i="1" dirty="0"/>
              <a:t>see, e.g.</a:t>
            </a:r>
            <a:r>
              <a:rPr lang="en-US" sz="2400" dirty="0"/>
              <a:t>, 28 C.F.R. </a:t>
            </a:r>
            <a:r>
              <a:rPr lang="da-DK" sz="2400" dirty="0"/>
              <a:t>§ 35.130(b)(1), (2)</a:t>
            </a:r>
            <a:endParaRPr lang="en-US" sz="2400" dirty="0"/>
          </a:p>
          <a:p>
            <a:r>
              <a:rPr lang="en-US" sz="2800" dirty="0"/>
              <a:t>Service Animals </a:t>
            </a:r>
            <a:r>
              <a:rPr lang="da-DK" sz="2800" dirty="0"/>
              <a:t>28 C.F.R. § 35.136</a:t>
            </a:r>
            <a:endParaRPr lang="en-US" sz="2800" dirty="0"/>
          </a:p>
          <a:p>
            <a:pPr lvl="1"/>
            <a:r>
              <a:rPr lang="en-US" sz="2400" dirty="0"/>
              <a:t>Cullman County (AL) Schools, 118 LRP 4838 (Sept. 2017)</a:t>
            </a:r>
          </a:p>
        </p:txBody>
      </p:sp>
      <p:sp>
        <p:nvSpPr>
          <p:cNvPr id="3" name="Title 2"/>
          <p:cNvSpPr>
            <a:spLocks noGrp="1"/>
          </p:cNvSpPr>
          <p:nvPr>
            <p:ph type="title"/>
          </p:nvPr>
        </p:nvSpPr>
        <p:spPr/>
        <p:txBody>
          <a:bodyPr>
            <a:normAutofit fontScale="90000"/>
          </a:bodyPr>
          <a:lstStyle/>
          <a:p>
            <a:r>
              <a:rPr lang="en-US" dirty="0"/>
              <a:t>Slide 4: Overview of Section 504 and the ADA</a:t>
            </a:r>
          </a:p>
        </p:txBody>
      </p:sp>
    </p:spTree>
    <p:extLst>
      <p:ext uri="{BB962C8B-B14F-4D97-AF65-F5344CB8AC3E}">
        <p14:creationId xmlns:p14="http://schemas.microsoft.com/office/powerpoint/2010/main" val="150220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sz="3300" b="1" dirty="0"/>
              <a:t>Like the ADA, Section 504 fills in where the IDEA does not apply: </a:t>
            </a:r>
          </a:p>
          <a:p>
            <a:r>
              <a:rPr lang="en-US" dirty="0"/>
              <a:t>34 C.F.R. § 104.31 “preschool, elementary, secondary, and adult education programs or activities that receive Federal financial assistance”</a:t>
            </a:r>
          </a:p>
          <a:p>
            <a:r>
              <a:rPr lang="en-US" dirty="0"/>
              <a:t>§ 104.33 FAPE “appropriate education is the provision of regular or special education and related aids and services that (</a:t>
            </a:r>
            <a:r>
              <a:rPr lang="en-US" dirty="0" err="1"/>
              <a:t>i</a:t>
            </a:r>
            <a:r>
              <a:rPr lang="en-US" dirty="0"/>
              <a:t>) are designed to meet individual educational needs of handicapped persons as adequately as the needs of non handicapped persons are met and (ii) are based upon adherence to procedures that satisfy the requirements of §§ 104.34 (LRE), 104.35 (evaluation/placement), and 104.36 (procedural rights)</a:t>
            </a:r>
          </a:p>
          <a:p>
            <a:pPr marL="109728" indent="0">
              <a:buNone/>
            </a:pPr>
            <a:endParaRPr lang="en-US" sz="2000" dirty="0"/>
          </a:p>
        </p:txBody>
      </p:sp>
      <p:sp>
        <p:nvSpPr>
          <p:cNvPr id="3" name="Title 2"/>
          <p:cNvSpPr>
            <a:spLocks noGrp="1"/>
          </p:cNvSpPr>
          <p:nvPr>
            <p:ph type="title"/>
          </p:nvPr>
        </p:nvSpPr>
        <p:spPr/>
        <p:txBody>
          <a:bodyPr>
            <a:normAutofit fontScale="90000"/>
          </a:bodyPr>
          <a:lstStyle/>
          <a:p>
            <a:r>
              <a:rPr lang="en-US" dirty="0"/>
              <a:t>Slide 5: Overview of Section 504 and the ADA </a:t>
            </a:r>
          </a:p>
        </p:txBody>
      </p:sp>
    </p:spTree>
    <p:extLst>
      <p:ext uri="{BB962C8B-B14F-4D97-AF65-F5344CB8AC3E}">
        <p14:creationId xmlns:p14="http://schemas.microsoft.com/office/powerpoint/2010/main" val="4040919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Section 504 and the ADA are particularly important for children with certain disabilities: </a:t>
            </a:r>
          </a:p>
          <a:p>
            <a:r>
              <a:rPr lang="en-US" dirty="0"/>
              <a:t>Disabilities that may require modification to the physical environment: Blindness/low vision, disabilities affecting mobility</a:t>
            </a:r>
          </a:p>
          <a:p>
            <a:r>
              <a:rPr lang="en-US" dirty="0"/>
              <a:t>Disabilities that require medication administration during school: diabetes, AD/HD, severe allergy, asthma, epilepsy, cerebral palsy, HIV</a:t>
            </a:r>
          </a:p>
          <a:p>
            <a:pPr marL="109728" indent="0">
              <a:buNone/>
            </a:pPr>
            <a:endParaRPr lang="en-US" sz="1800" dirty="0"/>
          </a:p>
          <a:p>
            <a:endParaRPr lang="en-US" dirty="0"/>
          </a:p>
        </p:txBody>
      </p:sp>
      <p:sp>
        <p:nvSpPr>
          <p:cNvPr id="3" name="Title 2"/>
          <p:cNvSpPr>
            <a:spLocks noGrp="1"/>
          </p:cNvSpPr>
          <p:nvPr>
            <p:ph type="title"/>
          </p:nvPr>
        </p:nvSpPr>
        <p:spPr/>
        <p:txBody>
          <a:bodyPr>
            <a:normAutofit fontScale="90000"/>
          </a:bodyPr>
          <a:lstStyle/>
          <a:p>
            <a:r>
              <a:rPr lang="en-US" dirty="0"/>
              <a:t>Slide 6: Overview of Section 504 and the ADA</a:t>
            </a:r>
          </a:p>
        </p:txBody>
      </p:sp>
    </p:spTree>
    <p:extLst>
      <p:ext uri="{BB962C8B-B14F-4D97-AF65-F5344CB8AC3E}">
        <p14:creationId xmlns:p14="http://schemas.microsoft.com/office/powerpoint/2010/main" val="54858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en-US" sz="3300" b="1" dirty="0"/>
              <a:t>Some of the most important differences between Section 504/ADA and IDEA are:  </a:t>
            </a:r>
          </a:p>
          <a:p>
            <a:r>
              <a:rPr lang="en-US" sz="2800" dirty="0"/>
              <a:t>To qualify:</a:t>
            </a:r>
          </a:p>
          <a:p>
            <a:pPr lvl="1"/>
            <a:r>
              <a:rPr lang="en-US" sz="2400" dirty="0"/>
              <a:t>504</a:t>
            </a:r>
            <a:r>
              <a:rPr lang="en-US" sz="2400" dirty="0">
                <a:sym typeface="Wingdings" panose="05000000000000000000" pitchFamily="2" charset="2"/>
              </a:rPr>
              <a:t> person with a disability</a:t>
            </a:r>
          </a:p>
          <a:p>
            <a:pPr lvl="1"/>
            <a:r>
              <a:rPr lang="en-US" sz="2400" dirty="0">
                <a:sym typeface="Wingdings" panose="05000000000000000000" pitchFamily="2" charset="2"/>
              </a:rPr>
              <a:t>IDEA person with a disability* who, by reason thereof, requires special education and related services</a:t>
            </a:r>
            <a:endParaRPr lang="en-US" sz="2400" dirty="0"/>
          </a:p>
          <a:p>
            <a:r>
              <a:rPr lang="en-US" sz="2800" dirty="0"/>
              <a:t>The IEP process vs. the 504 process </a:t>
            </a:r>
          </a:p>
          <a:p>
            <a:r>
              <a:rPr lang="en-US" sz="2800" dirty="0"/>
              <a:t>Procedural protections not as specific under 504</a:t>
            </a:r>
            <a:endParaRPr lang="en-US" sz="2400" dirty="0"/>
          </a:p>
          <a:p>
            <a:pPr lvl="1"/>
            <a:r>
              <a:rPr lang="en-US" sz="2400" dirty="0"/>
              <a:t>34 C.F.R. § 104.36 (Section 504) v. 34 C.F.R. § 300.121 (IDEA)</a:t>
            </a:r>
            <a:endParaRPr lang="en-US" sz="2000" dirty="0"/>
          </a:p>
          <a:p>
            <a:r>
              <a:rPr lang="en-US" sz="2800" dirty="0"/>
              <a:t>Definition of FAPE roughly the same </a:t>
            </a:r>
          </a:p>
          <a:p>
            <a:pPr lvl="1"/>
            <a:r>
              <a:rPr lang="en-US" sz="2400" dirty="0"/>
              <a:t>34 C.F.R. § 104.33 v. 34 C.F.R. § 300.17</a:t>
            </a:r>
            <a:endParaRPr lang="en-US" sz="2000" dirty="0"/>
          </a:p>
          <a:p>
            <a:pPr marL="109728" indent="0">
              <a:buNone/>
            </a:pPr>
            <a:endParaRPr lang="en-US" sz="1800" dirty="0"/>
          </a:p>
          <a:p>
            <a:endParaRPr lang="en-US" dirty="0"/>
          </a:p>
        </p:txBody>
      </p:sp>
      <p:sp>
        <p:nvSpPr>
          <p:cNvPr id="3" name="Title 2"/>
          <p:cNvSpPr>
            <a:spLocks noGrp="1"/>
          </p:cNvSpPr>
          <p:nvPr>
            <p:ph type="title"/>
          </p:nvPr>
        </p:nvSpPr>
        <p:spPr/>
        <p:txBody>
          <a:bodyPr>
            <a:normAutofit fontScale="90000"/>
          </a:bodyPr>
          <a:lstStyle/>
          <a:p>
            <a:r>
              <a:rPr lang="en-US" dirty="0"/>
              <a:t>Slide 7: Overview of Section 504 and the ADA</a:t>
            </a:r>
          </a:p>
        </p:txBody>
      </p:sp>
    </p:spTree>
    <p:extLst>
      <p:ext uri="{BB962C8B-B14F-4D97-AF65-F5344CB8AC3E}">
        <p14:creationId xmlns:p14="http://schemas.microsoft.com/office/powerpoint/2010/main" val="44925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E5B9C0-1BC0-4A74-988A-34C94CDBA9BB}"/>
              </a:ext>
            </a:extLst>
          </p:cNvPr>
          <p:cNvSpPr>
            <a:spLocks noGrp="1"/>
          </p:cNvSpPr>
          <p:nvPr>
            <p:ph idx="1"/>
          </p:nvPr>
        </p:nvSpPr>
        <p:spPr/>
        <p:txBody>
          <a:bodyPr>
            <a:normAutofit/>
          </a:bodyPr>
          <a:lstStyle/>
          <a:p>
            <a:pPr marL="109728" indent="0">
              <a:buNone/>
            </a:pPr>
            <a:r>
              <a:rPr lang="en-US" sz="2800" b="1" dirty="0"/>
              <a:t>Despite the importance of Section 504 and the ADA for certain students, they are underenforced:</a:t>
            </a:r>
            <a:r>
              <a:rPr lang="en-US" sz="2800" dirty="0"/>
              <a:t> </a:t>
            </a:r>
          </a:p>
          <a:p>
            <a:r>
              <a:rPr lang="en-US" dirty="0"/>
              <a:t>Schools have less expertise and formalized processes for seeking accommodations under these laws </a:t>
            </a:r>
          </a:p>
          <a:p>
            <a:r>
              <a:rPr lang="en-US" dirty="0"/>
              <a:t>In other settings, including childcare centers and summer camps, the lack of formalized due process routes for rights holders contributes to underenforcement  </a:t>
            </a:r>
          </a:p>
        </p:txBody>
      </p:sp>
      <p:sp>
        <p:nvSpPr>
          <p:cNvPr id="3" name="Title 2">
            <a:extLst>
              <a:ext uri="{FF2B5EF4-FFF2-40B4-BE49-F238E27FC236}">
                <a16:creationId xmlns:a16="http://schemas.microsoft.com/office/drawing/2014/main" id="{36A5D836-F16B-4D91-8382-FAE51C814E0F}"/>
              </a:ext>
            </a:extLst>
          </p:cNvPr>
          <p:cNvSpPr>
            <a:spLocks noGrp="1"/>
          </p:cNvSpPr>
          <p:nvPr>
            <p:ph type="title"/>
          </p:nvPr>
        </p:nvSpPr>
        <p:spPr/>
        <p:txBody>
          <a:bodyPr>
            <a:normAutofit fontScale="90000"/>
          </a:bodyPr>
          <a:lstStyle/>
          <a:p>
            <a:r>
              <a:rPr lang="en-US" dirty="0"/>
              <a:t>Slide 8: Hurdles to Enforcing Section 504 and the ADA  </a:t>
            </a:r>
          </a:p>
        </p:txBody>
      </p:sp>
    </p:spTree>
    <p:extLst>
      <p:ext uri="{BB962C8B-B14F-4D97-AF65-F5344CB8AC3E}">
        <p14:creationId xmlns:p14="http://schemas.microsoft.com/office/powerpoint/2010/main" val="2343029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800" b="1" dirty="0"/>
              <a:t>State law considerations:</a:t>
            </a:r>
          </a:p>
          <a:p>
            <a:r>
              <a:rPr lang="en-US" sz="2400" dirty="0"/>
              <a:t>Nurse Practice Act:</a:t>
            </a:r>
          </a:p>
          <a:p>
            <a:pPr lvl="1"/>
            <a:r>
              <a:rPr lang="en-US" sz="2000" dirty="0"/>
              <a:t>Ambiguous: (CA) Cal. Bus. &amp; Prof. Code § 2700 et seq</a:t>
            </a:r>
          </a:p>
          <a:p>
            <a:pPr lvl="1"/>
            <a:r>
              <a:rPr lang="en-US" sz="2000" dirty="0"/>
              <a:t>Clear and Restrictive: (MA; NY) N.Y. Educ. Law § 6900 et seq; 105 CMR 210.004</a:t>
            </a:r>
          </a:p>
          <a:p>
            <a:r>
              <a:rPr lang="en-US" sz="2400" dirty="0"/>
              <a:t>State laws in the education or childcare codes creating an exception to the Nurse Practice Act:</a:t>
            </a:r>
          </a:p>
          <a:p>
            <a:pPr lvl="1"/>
            <a:r>
              <a:rPr lang="en-US" sz="2000" dirty="0"/>
              <a:t>Can be directed at specific disabilities, medications, or medication delivery routes</a:t>
            </a:r>
          </a:p>
          <a:p>
            <a:pPr lvl="1"/>
            <a:r>
              <a:rPr lang="en-US" sz="2000" dirty="0"/>
              <a:t>E.g. Pennsylvania 24 P.S. § 14-1414.1-1414.2 (Epi and inhalers); 24 P.S. § 14-1414.3–1414.6 (diabetes)</a:t>
            </a:r>
          </a:p>
          <a:p>
            <a:r>
              <a:rPr lang="en-US" sz="2400" dirty="0"/>
              <a:t>Federal preemption arguments </a:t>
            </a:r>
          </a:p>
        </p:txBody>
      </p:sp>
      <p:sp>
        <p:nvSpPr>
          <p:cNvPr id="3" name="Title 2"/>
          <p:cNvSpPr>
            <a:spLocks noGrp="1"/>
          </p:cNvSpPr>
          <p:nvPr>
            <p:ph type="title"/>
          </p:nvPr>
        </p:nvSpPr>
        <p:spPr/>
        <p:txBody>
          <a:bodyPr>
            <a:normAutofit fontScale="90000"/>
          </a:bodyPr>
          <a:lstStyle/>
          <a:p>
            <a:br>
              <a:rPr lang="en-US" dirty="0"/>
            </a:br>
            <a:r>
              <a:rPr lang="en-US" dirty="0"/>
              <a:t>Slide 9: Hurdles to Enforcing Section 504 and the ADA </a:t>
            </a:r>
            <a:br>
              <a:rPr lang="en-US" dirty="0"/>
            </a:br>
            <a:endParaRPr lang="en-US" dirty="0"/>
          </a:p>
        </p:txBody>
      </p:sp>
    </p:spTree>
    <p:extLst>
      <p:ext uri="{BB962C8B-B14F-4D97-AF65-F5344CB8AC3E}">
        <p14:creationId xmlns:p14="http://schemas.microsoft.com/office/powerpoint/2010/main" val="2307391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6058</TotalTime>
  <Words>1929</Words>
  <Application>Microsoft Office PowerPoint</Application>
  <PresentationFormat>On-screen Show (4:3)</PresentationFormat>
  <Paragraphs>175</Paragraphs>
  <Slides>26</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Lucida Sans Unicode</vt:lpstr>
      <vt:lpstr>Verdana</vt:lpstr>
      <vt:lpstr>Wingdings</vt:lpstr>
      <vt:lpstr>Wingdings 2</vt:lpstr>
      <vt:lpstr>Wingdings 3</vt:lpstr>
      <vt:lpstr>Concourse</vt:lpstr>
      <vt:lpstr>Enforcing Section 504 and the Americans with Disabilities Act for Children with Diabetes in Schools and Other Settings  </vt:lpstr>
      <vt:lpstr>Slide 2: Presentation Outline </vt:lpstr>
      <vt:lpstr>Slide 3: Overview of Section 504 and the ADA  </vt:lpstr>
      <vt:lpstr>Slide 4: Overview of Section 504 and the ADA</vt:lpstr>
      <vt:lpstr>Slide 5: Overview of Section 504 and the ADA </vt:lpstr>
      <vt:lpstr>Slide 6: Overview of Section 504 and the ADA</vt:lpstr>
      <vt:lpstr>Slide 7: Overview of Section 504 and the ADA</vt:lpstr>
      <vt:lpstr>Slide 8: Hurdles to Enforcing Section 504 and the ADA  </vt:lpstr>
      <vt:lpstr> Slide 9: Hurdles to Enforcing Section 504 and the ADA  </vt:lpstr>
      <vt:lpstr>Slide 10: Hurdles to Enforcing Section 504 and the ADA </vt:lpstr>
      <vt:lpstr> Slide 11: Strategies for Individual and Systemic Reform </vt:lpstr>
      <vt:lpstr>Slide 12: Strategies for Individual and Systemic Reform </vt:lpstr>
      <vt:lpstr>Slide 13: Strategies for Individual and Systemic Reform </vt:lpstr>
      <vt:lpstr>Slide 14: Strategies for Individual and Systemic Reform</vt:lpstr>
      <vt:lpstr>Slide 15: Strategies for Individual and Systemic Reform</vt:lpstr>
      <vt:lpstr>Slide 16: Strategies for Individual and Systemic Reform</vt:lpstr>
      <vt:lpstr>Slide 17: Relevant Litigation by the ADA and DRA </vt:lpstr>
      <vt:lpstr>Slide 18: Relevant Litigation by the ADA and DRA  </vt:lpstr>
      <vt:lpstr>Slide 19: Relevant Litigation by the ADA and DRA </vt:lpstr>
      <vt:lpstr>Slide 20: Relevant Litigation by the ADA and DRA </vt:lpstr>
      <vt:lpstr>Slide 21: Relevant Litigation by the ADA and DRA </vt:lpstr>
      <vt:lpstr>Slide 22: Relevant Litigation by the ADA and DRA </vt:lpstr>
      <vt:lpstr>Slide 23: Relevant Litigation by the ADA and DRA </vt:lpstr>
      <vt:lpstr>Slide 24: Discussion: Challenges to Enforcing Section 504 and the ADA </vt:lpstr>
      <vt:lpstr>Slide 25: Discussion: Challenges to Enforcing Section 504 and the ADA</vt:lpstr>
      <vt:lpstr>Thank you!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the Needs of Students with Disabilities in Correctional Facilities</dc:title>
  <dc:creator>Plaintiffs</dc:creator>
  <cp:lastModifiedBy>Disability Rights Advocates </cp:lastModifiedBy>
  <cp:revision>186</cp:revision>
  <dcterms:created xsi:type="dcterms:W3CDTF">2018-02-06T23:04:30Z</dcterms:created>
  <dcterms:modified xsi:type="dcterms:W3CDTF">2019-03-12T19:43:04Z</dcterms:modified>
</cp:coreProperties>
</file>