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2" y="3222"/>
            <a:ext cx="9102555" cy="6854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3975"/>
            <a:ext cx="7772400" cy="1470025"/>
          </a:xfrm>
        </p:spPr>
        <p:txBody>
          <a:bodyPr>
            <a:normAutofit/>
          </a:bodyPr>
          <a:lstStyle>
            <a:lvl1pPr algn="ctr">
              <a:defRPr sz="4000" b="1" cap="all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6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cap="all">
                <a:solidFill>
                  <a:srgbClr val="06C9E7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219200"/>
            <a:ext cx="8153400" cy="1588"/>
          </a:xfrm>
          <a:prstGeom prst="line">
            <a:avLst/>
          </a:prstGeom>
          <a:ln>
            <a:solidFill>
              <a:srgbClr val="00BD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771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79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cap="all" baseline="0">
                <a:solidFill>
                  <a:srgbClr val="06C9E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 i="1"/>
            </a:lvl1pPr>
          </a:lstStyle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219200"/>
            <a:ext cx="8153400" cy="1588"/>
          </a:xfrm>
          <a:prstGeom prst="line">
            <a:avLst/>
          </a:prstGeom>
          <a:ln>
            <a:solidFill>
              <a:srgbClr val="00BD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96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4418012"/>
            <a:ext cx="8153400" cy="1588"/>
          </a:xfrm>
          <a:prstGeom prst="line">
            <a:avLst/>
          </a:prstGeom>
          <a:ln>
            <a:solidFill>
              <a:srgbClr val="00BD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00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 cap="all">
                <a:solidFill>
                  <a:srgbClr val="06C9E7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 sz="2000"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 sz="1800">
                <a:solidFill>
                  <a:srgbClr val="FFFFFF"/>
                </a:solidFill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 sz="2000"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 sz="1800">
                <a:solidFill>
                  <a:srgbClr val="FFFFFF"/>
                </a:solidFill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219200"/>
            <a:ext cx="8153400" cy="1588"/>
          </a:xfrm>
          <a:prstGeom prst="line">
            <a:avLst/>
          </a:prstGeom>
          <a:ln>
            <a:solidFill>
              <a:srgbClr val="00BD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892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cap="all">
                <a:solidFill>
                  <a:srgbClr val="06C9E7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 sz="2000"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 sz="1800"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 sz="1600"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rgbClr val="FFFFFF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 sz="2000"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 sz="1800"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 sz="1600"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rgbClr val="FFFFFF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153400" cy="1588"/>
          </a:xfrm>
          <a:prstGeom prst="line">
            <a:avLst/>
          </a:prstGeom>
          <a:ln>
            <a:solidFill>
              <a:srgbClr val="00BD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71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cap="all">
                <a:solidFill>
                  <a:srgbClr val="06C9E7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219200"/>
            <a:ext cx="8153400" cy="1588"/>
          </a:xfrm>
          <a:prstGeom prst="line">
            <a:avLst/>
          </a:prstGeom>
          <a:ln>
            <a:solidFill>
              <a:srgbClr val="00BD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99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90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 sz="2800"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 sz="2400"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 sz="2000"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 sz="2000">
                <a:solidFill>
                  <a:srgbClr val="FFFFFF"/>
                </a:solidFill>
                <a:latin typeface="Myriad Pro"/>
                <a:cs typeface="Myriad Pro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07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d_slide2_bkg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479"/>
            <a:ext cx="9144000" cy="68470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87AD-18E9-4BF4-B449-1F7623631570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7A41-94CC-4243-8458-6E927F1FF9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219200"/>
            <a:ext cx="8153400" cy="1588"/>
          </a:xfrm>
          <a:prstGeom prst="line">
            <a:avLst/>
          </a:prstGeom>
          <a:ln>
            <a:solidFill>
              <a:srgbClr val="00BD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1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6C9E7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dirty="0"/>
              <a:t>Barriers to Justice: Empowering Your Deaf Client Throughout The Legal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114800"/>
            <a:ext cx="7086600" cy="2133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National Association of the Deaf</a:t>
            </a:r>
          </a:p>
          <a:p>
            <a:r>
              <a:rPr lang="en-US" sz="2400" dirty="0"/>
              <a:t>Anna Bitencourt</a:t>
            </a:r>
          </a:p>
          <a:p>
            <a:r>
              <a:rPr lang="en-US" sz="2400" dirty="0"/>
              <a:t>Marc Charmatz</a:t>
            </a:r>
          </a:p>
          <a:p>
            <a:r>
              <a:rPr lang="en-US" sz="2400" dirty="0"/>
              <a:t>Caroline Jackson</a:t>
            </a:r>
          </a:p>
          <a:p>
            <a:r>
              <a:rPr lang="en-US" sz="2400" dirty="0"/>
              <a:t>Brittany Shrader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Pre-interview</a:t>
            </a:r>
          </a:p>
          <a:p>
            <a:r>
              <a:rPr lang="en-US" dirty="0"/>
              <a:t>The Interview</a:t>
            </a:r>
          </a:p>
          <a:p>
            <a:r>
              <a:rPr lang="en-US" dirty="0"/>
              <a:t>Client Counseling</a:t>
            </a:r>
          </a:p>
          <a:p>
            <a:r>
              <a:rPr lang="en-US" dirty="0"/>
              <a:t>Retainer Agreements</a:t>
            </a:r>
          </a:p>
          <a:p>
            <a:r>
              <a:rPr lang="en-US" dirty="0"/>
              <a:t>Post-Interview</a:t>
            </a:r>
          </a:p>
          <a:p>
            <a:r>
              <a:rPr lang="en-US" dirty="0"/>
              <a:t>Depositions, Mediations &amp; Hearings</a:t>
            </a:r>
          </a:p>
          <a:p>
            <a:r>
              <a:rPr lang="en-US" dirty="0"/>
              <a:t>Questions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contact with deaf</a:t>
            </a:r>
          </a:p>
          <a:p>
            <a:r>
              <a:rPr lang="en-US" dirty="0"/>
              <a:t>Securing an interpreter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 interpreter</a:t>
            </a:r>
          </a:p>
          <a:p>
            <a:r>
              <a:rPr lang="en-US" dirty="0"/>
              <a:t>Deaf cultural norms</a:t>
            </a:r>
          </a:p>
          <a:p>
            <a:r>
              <a:rPr lang="en-US" dirty="0"/>
              <a:t>Spotting deaf 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as much as possible</a:t>
            </a:r>
          </a:p>
          <a:p>
            <a:r>
              <a:rPr lang="en-US" dirty="0"/>
              <a:t>Use phone communication</a:t>
            </a:r>
          </a:p>
          <a:p>
            <a:r>
              <a:rPr lang="en-US" dirty="0"/>
              <a:t>Beware of deaf nod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Retainer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of agreement</a:t>
            </a:r>
          </a:p>
          <a:p>
            <a:r>
              <a:rPr lang="en-US" dirty="0"/>
              <a:t>Use of interpreter</a:t>
            </a:r>
          </a:p>
          <a:p>
            <a:r>
              <a:rPr lang="en-US" dirty="0"/>
              <a:t>Read </a:t>
            </a:r>
            <a:r>
              <a:rPr lang="en-US" i="1" dirty="0"/>
              <a:t>and</a:t>
            </a:r>
            <a:r>
              <a:rPr lang="en-US" dirty="0"/>
              <a:t> explain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phone communication</a:t>
            </a:r>
          </a:p>
          <a:p>
            <a:r>
              <a:rPr lang="en-US" dirty="0"/>
              <a:t>Interpreters mandatory for in-person interactions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Depositions, Mediations &amp; Hearings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Proceedings interpreter</a:t>
            </a:r>
          </a:p>
          <a:p>
            <a:r>
              <a:rPr lang="en-US" dirty="0"/>
              <a:t>Table interpreter</a:t>
            </a:r>
          </a:p>
          <a:p>
            <a:r>
              <a:rPr lang="en-US" dirty="0"/>
              <a:t>Monitoring the interpretation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0168"/>
            <a:ext cx="7772400" cy="1362075"/>
          </a:xfrm>
        </p:spPr>
        <p:txBody>
          <a:bodyPr/>
          <a:lstStyle/>
          <a:p>
            <a:r>
              <a:rPr lang="en-US" dirty="0"/>
              <a:t>Questions??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D PPT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NAD PPT 2018</Template>
  <TotalTime>20</TotalTime>
  <Words>106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NAD PPT 2018</vt:lpstr>
      <vt:lpstr>Barriers to Justice: Empowering Your Deaf Client Throughout The Legal System</vt:lpstr>
      <vt:lpstr>Overview</vt:lpstr>
      <vt:lpstr>Pre-Interview</vt:lpstr>
      <vt:lpstr>The Interview</vt:lpstr>
      <vt:lpstr>Client-Counseling</vt:lpstr>
      <vt:lpstr>Retainer Agreements</vt:lpstr>
      <vt:lpstr>Post-Interview</vt:lpstr>
      <vt:lpstr>Depositions, Mediations &amp; Hearings </vt:lpstr>
      <vt:lpstr>Questions??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 to Justice: Empowering Your Deaf Client Throughout The Legal System</dc:title>
  <dc:creator>Caroline</dc:creator>
  <cp:lastModifiedBy>Caroline</cp:lastModifiedBy>
  <cp:revision>2</cp:revision>
  <dcterms:created xsi:type="dcterms:W3CDTF">2019-03-06T19:22:18Z</dcterms:created>
  <dcterms:modified xsi:type="dcterms:W3CDTF">2019-03-13T17:50:25Z</dcterms:modified>
</cp:coreProperties>
</file>